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7" r:id="rId3"/>
    <p:sldId id="264" r:id="rId4"/>
    <p:sldId id="282" r:id="rId5"/>
    <p:sldId id="258" r:id="rId6"/>
    <p:sldId id="259" r:id="rId7"/>
    <p:sldId id="260" r:id="rId8"/>
    <p:sldId id="261" r:id="rId9"/>
    <p:sldId id="267" r:id="rId10"/>
    <p:sldId id="268" r:id="rId11"/>
    <p:sldId id="271" r:id="rId12"/>
    <p:sldId id="273" r:id="rId13"/>
    <p:sldId id="270" r:id="rId14"/>
    <p:sldId id="276" r:id="rId15"/>
    <p:sldId id="274" r:id="rId16"/>
    <p:sldId id="277" r:id="rId17"/>
    <p:sldId id="280" r:id="rId18"/>
    <p:sldId id="278" r:id="rId19"/>
    <p:sldId id="288" r:id="rId20"/>
    <p:sldId id="287" r:id="rId21"/>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E1F0C-D569-46A3-ACBD-D1638EE38471}"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3878C5BB-A46F-4D67-ABFE-6BAE5F8238CF}">
      <dgm:prSet/>
      <dgm:spPr>
        <a:ln>
          <a:noFill/>
        </a:ln>
        <a:scene3d>
          <a:camera prst="orthographicFront">
            <a:rot lat="0" lon="0" rev="0"/>
          </a:camera>
          <a:lightRig rig="glow" dir="t">
            <a:rot lat="0" lon="0" rev="4800000"/>
          </a:lightRig>
        </a:scene3d>
        <a:sp3d prstMaterial="matte">
          <a:bevelT w="127000" h="63500"/>
        </a:sp3d>
      </dgm:spPr>
      <dgm:t>
        <a:bodyPr/>
        <a:lstStyle/>
        <a:p>
          <a:pPr algn="ctr" rtl="0"/>
          <a:r>
            <a:rPr lang="sr-Latn-ME" b="1" dirty="0" smtClean="0">
              <a:solidFill>
                <a:schemeClr val="tx2">
                  <a:lumMod val="50000"/>
                </a:schemeClr>
              </a:solidFill>
            </a:rPr>
            <a:t>The IHMS </a:t>
          </a:r>
          <a:r>
            <a:rPr lang="sr-Latn-ME" b="1" dirty="0" smtClean="0">
              <a:solidFill>
                <a:schemeClr val="tx2">
                  <a:lumMod val="50000"/>
                </a:schemeClr>
              </a:solidFill>
            </a:rPr>
            <a:t>of Montenegro </a:t>
          </a:r>
        </a:p>
        <a:p>
          <a:pPr algn="ctr" rtl="0"/>
          <a:r>
            <a:rPr lang="sr-Latn-ME" b="1" dirty="0" smtClean="0">
              <a:solidFill>
                <a:schemeClr val="tx2">
                  <a:lumMod val="50000"/>
                </a:schemeClr>
              </a:solidFill>
            </a:rPr>
            <a:t>between two ICSEEDs </a:t>
          </a:r>
        </a:p>
      </dgm:t>
    </dgm:pt>
    <dgm:pt modelId="{AD2D24AB-A602-40D7-9B34-76842DB36433}" type="parTrans" cxnId="{8C774147-A5B0-44F6-9752-B628E66CA21A}">
      <dgm:prSet/>
      <dgm:spPr/>
      <dgm:t>
        <a:bodyPr/>
        <a:lstStyle/>
        <a:p>
          <a:endParaRPr lang="en-US"/>
        </a:p>
      </dgm:t>
    </dgm:pt>
    <dgm:pt modelId="{7D830E6A-D8B0-41FF-889E-96F174CD04E3}" type="sibTrans" cxnId="{8C774147-A5B0-44F6-9752-B628E66CA21A}">
      <dgm:prSet/>
      <dgm:spPr/>
      <dgm:t>
        <a:bodyPr/>
        <a:lstStyle/>
        <a:p>
          <a:endParaRPr lang="en-US"/>
        </a:p>
      </dgm:t>
    </dgm:pt>
    <dgm:pt modelId="{900DFE4F-D523-484E-A0D6-DCF54CD1509C}" type="pres">
      <dgm:prSet presAssocID="{CD5E1F0C-D569-46A3-ACBD-D1638EE38471}" presName="linear" presStyleCnt="0">
        <dgm:presLayoutVars>
          <dgm:animLvl val="lvl"/>
          <dgm:resizeHandles val="exact"/>
        </dgm:presLayoutVars>
      </dgm:prSet>
      <dgm:spPr/>
      <dgm:t>
        <a:bodyPr/>
        <a:lstStyle/>
        <a:p>
          <a:endParaRPr lang="en-US"/>
        </a:p>
      </dgm:t>
    </dgm:pt>
    <dgm:pt modelId="{C515F10B-C00C-47AE-9AC4-0A254448F79B}" type="pres">
      <dgm:prSet presAssocID="{3878C5BB-A46F-4D67-ABFE-6BAE5F8238CF}" presName="parentText" presStyleLbl="node1" presStyleIdx="0" presStyleCnt="1" custLinFactNeighborX="227" custLinFactNeighborY="3075">
        <dgm:presLayoutVars>
          <dgm:chMax val="0"/>
          <dgm:bulletEnabled val="1"/>
        </dgm:presLayoutVars>
      </dgm:prSet>
      <dgm:spPr/>
      <dgm:t>
        <a:bodyPr/>
        <a:lstStyle/>
        <a:p>
          <a:endParaRPr lang="en-US"/>
        </a:p>
      </dgm:t>
    </dgm:pt>
  </dgm:ptLst>
  <dgm:cxnLst>
    <dgm:cxn modelId="{105ABDA1-3A56-4397-B2A7-673B252E3FC8}" type="presOf" srcId="{CD5E1F0C-D569-46A3-ACBD-D1638EE38471}" destId="{900DFE4F-D523-484E-A0D6-DCF54CD1509C}" srcOrd="0" destOrd="0" presId="urn:microsoft.com/office/officeart/2005/8/layout/vList2"/>
    <dgm:cxn modelId="{8C774147-A5B0-44F6-9752-B628E66CA21A}" srcId="{CD5E1F0C-D569-46A3-ACBD-D1638EE38471}" destId="{3878C5BB-A46F-4D67-ABFE-6BAE5F8238CF}" srcOrd="0" destOrd="0" parTransId="{AD2D24AB-A602-40D7-9B34-76842DB36433}" sibTransId="{7D830E6A-D8B0-41FF-889E-96F174CD04E3}"/>
    <dgm:cxn modelId="{6F617F47-BF19-4A2A-813D-3A18B98ACD80}" type="presOf" srcId="{3878C5BB-A46F-4D67-ABFE-6BAE5F8238CF}" destId="{C515F10B-C00C-47AE-9AC4-0A254448F79B}" srcOrd="0" destOrd="0" presId="urn:microsoft.com/office/officeart/2005/8/layout/vList2"/>
    <dgm:cxn modelId="{29F5790B-DDA4-4102-9203-CC32B1F71C7F}" type="presParOf" srcId="{900DFE4F-D523-484E-A0D6-DCF54CD1509C}" destId="{C515F10B-C00C-47AE-9AC4-0A254448F79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5F10B-C00C-47AE-9AC4-0A254448F79B}">
      <dsp:nvSpPr>
        <dsp:cNvPr id="0" name=""/>
        <dsp:cNvSpPr/>
      </dsp:nvSpPr>
      <dsp:spPr>
        <a:xfrm>
          <a:off x="0" y="34619"/>
          <a:ext cx="7892487" cy="2098980"/>
        </a:xfrm>
        <a:prstGeom prst="roundRect">
          <a:avLst/>
        </a:prstGeom>
        <a:solidFill>
          <a:schemeClr val="lt1">
            <a:hueOff val="0"/>
            <a:satOff val="0"/>
            <a:lumOff val="0"/>
            <a:alphaOff val="0"/>
          </a:schemeClr>
        </a:solidFill>
        <a:ln w="25400" cap="flat" cmpd="sng" algn="ctr">
          <a:noFill/>
          <a:prstDash val="solid"/>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sr-Latn-ME" sz="4600" b="1" kern="1200" dirty="0" smtClean="0">
              <a:solidFill>
                <a:schemeClr val="tx2">
                  <a:lumMod val="50000"/>
                </a:schemeClr>
              </a:solidFill>
            </a:rPr>
            <a:t>The IHMS </a:t>
          </a:r>
          <a:r>
            <a:rPr lang="sr-Latn-ME" sz="4600" b="1" kern="1200" dirty="0" smtClean="0">
              <a:solidFill>
                <a:schemeClr val="tx2">
                  <a:lumMod val="50000"/>
                </a:schemeClr>
              </a:solidFill>
            </a:rPr>
            <a:t>of Montenegro </a:t>
          </a:r>
        </a:p>
        <a:p>
          <a:pPr lvl="0" algn="ctr" defTabSz="2044700" rtl="0">
            <a:lnSpc>
              <a:spcPct val="90000"/>
            </a:lnSpc>
            <a:spcBef>
              <a:spcPct val="0"/>
            </a:spcBef>
            <a:spcAft>
              <a:spcPct val="35000"/>
            </a:spcAft>
          </a:pPr>
          <a:r>
            <a:rPr lang="sr-Latn-ME" sz="4600" b="1" kern="1200" dirty="0" smtClean="0">
              <a:solidFill>
                <a:schemeClr val="tx2">
                  <a:lumMod val="50000"/>
                </a:schemeClr>
              </a:solidFill>
            </a:rPr>
            <a:t>between two ICSEEDs </a:t>
          </a:r>
        </a:p>
      </dsp:txBody>
      <dsp:txXfrm>
        <a:off x="102464" y="137083"/>
        <a:ext cx="7687559" cy="18940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M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ME"/>
          </a:p>
        </p:txBody>
      </p:sp>
      <p:sp>
        <p:nvSpPr>
          <p:cNvPr id="4" name="Date Placeholder 3"/>
          <p:cNvSpPr>
            <a:spLocks noGrp="1"/>
          </p:cNvSpPr>
          <p:nvPr>
            <p:ph type="dt" sz="half" idx="10"/>
          </p:nvPr>
        </p:nvSpPr>
        <p:spPr/>
        <p:txBody>
          <a:bodyPr/>
          <a:lstStyle/>
          <a:p>
            <a:fld id="{901FAD85-04BF-4725-B600-3CE696856F5E}" type="datetimeFigureOut">
              <a:rPr lang="sr-Latn-ME" smtClean="0"/>
              <a:t>5.11.2015</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9A735F8C-EC3D-4910-98EE-0808E052AAE1}" type="slidenum">
              <a:rPr lang="sr-Latn-ME" smtClean="0"/>
              <a:t>‹#›</a:t>
            </a:fld>
            <a:endParaRPr lang="sr-Latn-ME"/>
          </a:p>
        </p:txBody>
      </p:sp>
    </p:spTree>
    <p:extLst>
      <p:ext uri="{BB962C8B-B14F-4D97-AF65-F5344CB8AC3E}">
        <p14:creationId xmlns:p14="http://schemas.microsoft.com/office/powerpoint/2010/main" val="4174913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10"/>
          </p:nvPr>
        </p:nvSpPr>
        <p:spPr/>
        <p:txBody>
          <a:bodyPr/>
          <a:lstStyle/>
          <a:p>
            <a:fld id="{901FAD85-04BF-4725-B600-3CE696856F5E}" type="datetimeFigureOut">
              <a:rPr lang="sr-Latn-ME" smtClean="0"/>
              <a:t>5.11.2015</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9A735F8C-EC3D-4910-98EE-0808E052AAE1}" type="slidenum">
              <a:rPr lang="sr-Latn-ME" smtClean="0"/>
              <a:t>‹#›</a:t>
            </a:fld>
            <a:endParaRPr lang="sr-Latn-ME"/>
          </a:p>
        </p:txBody>
      </p:sp>
    </p:spTree>
    <p:extLst>
      <p:ext uri="{BB962C8B-B14F-4D97-AF65-F5344CB8AC3E}">
        <p14:creationId xmlns:p14="http://schemas.microsoft.com/office/powerpoint/2010/main" val="283720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r-Latn-M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10"/>
          </p:nvPr>
        </p:nvSpPr>
        <p:spPr/>
        <p:txBody>
          <a:bodyPr/>
          <a:lstStyle/>
          <a:p>
            <a:fld id="{901FAD85-04BF-4725-B600-3CE696856F5E}" type="datetimeFigureOut">
              <a:rPr lang="sr-Latn-ME" smtClean="0"/>
              <a:t>5.11.2015</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9A735F8C-EC3D-4910-98EE-0808E052AAE1}" type="slidenum">
              <a:rPr lang="sr-Latn-ME" smtClean="0"/>
              <a:t>‹#›</a:t>
            </a:fld>
            <a:endParaRPr lang="sr-Latn-ME"/>
          </a:p>
        </p:txBody>
      </p:sp>
    </p:spTree>
    <p:extLst>
      <p:ext uri="{BB962C8B-B14F-4D97-AF65-F5344CB8AC3E}">
        <p14:creationId xmlns:p14="http://schemas.microsoft.com/office/powerpoint/2010/main" val="32789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10"/>
          </p:nvPr>
        </p:nvSpPr>
        <p:spPr/>
        <p:txBody>
          <a:bodyPr/>
          <a:lstStyle/>
          <a:p>
            <a:fld id="{901FAD85-04BF-4725-B600-3CE696856F5E}" type="datetimeFigureOut">
              <a:rPr lang="sr-Latn-ME" smtClean="0"/>
              <a:t>5.11.2015</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9A735F8C-EC3D-4910-98EE-0808E052AAE1}" type="slidenum">
              <a:rPr lang="sr-Latn-ME" smtClean="0"/>
              <a:t>‹#›</a:t>
            </a:fld>
            <a:endParaRPr lang="sr-Latn-ME"/>
          </a:p>
        </p:txBody>
      </p:sp>
    </p:spTree>
    <p:extLst>
      <p:ext uri="{BB962C8B-B14F-4D97-AF65-F5344CB8AC3E}">
        <p14:creationId xmlns:p14="http://schemas.microsoft.com/office/powerpoint/2010/main" val="144765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M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1FAD85-04BF-4725-B600-3CE696856F5E}" type="datetimeFigureOut">
              <a:rPr lang="sr-Latn-ME" smtClean="0"/>
              <a:t>5.11.2015</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9A735F8C-EC3D-4910-98EE-0808E052AAE1}" type="slidenum">
              <a:rPr lang="sr-Latn-ME" smtClean="0"/>
              <a:t>‹#›</a:t>
            </a:fld>
            <a:endParaRPr lang="sr-Latn-ME"/>
          </a:p>
        </p:txBody>
      </p:sp>
    </p:spTree>
    <p:extLst>
      <p:ext uri="{BB962C8B-B14F-4D97-AF65-F5344CB8AC3E}">
        <p14:creationId xmlns:p14="http://schemas.microsoft.com/office/powerpoint/2010/main" val="353818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5" name="Date Placeholder 4"/>
          <p:cNvSpPr>
            <a:spLocks noGrp="1"/>
          </p:cNvSpPr>
          <p:nvPr>
            <p:ph type="dt" sz="half" idx="10"/>
          </p:nvPr>
        </p:nvSpPr>
        <p:spPr/>
        <p:txBody>
          <a:bodyPr/>
          <a:lstStyle/>
          <a:p>
            <a:fld id="{901FAD85-04BF-4725-B600-3CE696856F5E}" type="datetimeFigureOut">
              <a:rPr lang="sr-Latn-ME" smtClean="0"/>
              <a:t>5.11.2015</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9A735F8C-EC3D-4910-98EE-0808E052AAE1}" type="slidenum">
              <a:rPr lang="sr-Latn-ME" smtClean="0"/>
              <a:t>‹#›</a:t>
            </a:fld>
            <a:endParaRPr lang="sr-Latn-ME"/>
          </a:p>
        </p:txBody>
      </p:sp>
    </p:spTree>
    <p:extLst>
      <p:ext uri="{BB962C8B-B14F-4D97-AF65-F5344CB8AC3E}">
        <p14:creationId xmlns:p14="http://schemas.microsoft.com/office/powerpoint/2010/main" val="361725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M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7" name="Date Placeholder 6"/>
          <p:cNvSpPr>
            <a:spLocks noGrp="1"/>
          </p:cNvSpPr>
          <p:nvPr>
            <p:ph type="dt" sz="half" idx="10"/>
          </p:nvPr>
        </p:nvSpPr>
        <p:spPr/>
        <p:txBody>
          <a:bodyPr/>
          <a:lstStyle/>
          <a:p>
            <a:fld id="{901FAD85-04BF-4725-B600-3CE696856F5E}" type="datetimeFigureOut">
              <a:rPr lang="sr-Latn-ME" smtClean="0"/>
              <a:t>5.11.2015</a:t>
            </a:fld>
            <a:endParaRPr lang="sr-Latn-ME"/>
          </a:p>
        </p:txBody>
      </p:sp>
      <p:sp>
        <p:nvSpPr>
          <p:cNvPr id="8" name="Footer Placeholder 7"/>
          <p:cNvSpPr>
            <a:spLocks noGrp="1"/>
          </p:cNvSpPr>
          <p:nvPr>
            <p:ph type="ftr" sz="quarter" idx="11"/>
          </p:nvPr>
        </p:nvSpPr>
        <p:spPr/>
        <p:txBody>
          <a:bodyPr/>
          <a:lstStyle/>
          <a:p>
            <a:endParaRPr lang="sr-Latn-ME"/>
          </a:p>
        </p:txBody>
      </p:sp>
      <p:sp>
        <p:nvSpPr>
          <p:cNvPr id="9" name="Slide Number Placeholder 8"/>
          <p:cNvSpPr>
            <a:spLocks noGrp="1"/>
          </p:cNvSpPr>
          <p:nvPr>
            <p:ph type="sldNum" sz="quarter" idx="12"/>
          </p:nvPr>
        </p:nvSpPr>
        <p:spPr/>
        <p:txBody>
          <a:bodyPr/>
          <a:lstStyle/>
          <a:p>
            <a:fld id="{9A735F8C-EC3D-4910-98EE-0808E052AAE1}" type="slidenum">
              <a:rPr lang="sr-Latn-ME" smtClean="0"/>
              <a:t>‹#›</a:t>
            </a:fld>
            <a:endParaRPr lang="sr-Latn-ME"/>
          </a:p>
        </p:txBody>
      </p:sp>
    </p:spTree>
    <p:extLst>
      <p:ext uri="{BB962C8B-B14F-4D97-AF65-F5344CB8AC3E}">
        <p14:creationId xmlns:p14="http://schemas.microsoft.com/office/powerpoint/2010/main" val="384899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Date Placeholder 2"/>
          <p:cNvSpPr>
            <a:spLocks noGrp="1"/>
          </p:cNvSpPr>
          <p:nvPr>
            <p:ph type="dt" sz="half" idx="10"/>
          </p:nvPr>
        </p:nvSpPr>
        <p:spPr/>
        <p:txBody>
          <a:bodyPr/>
          <a:lstStyle/>
          <a:p>
            <a:fld id="{901FAD85-04BF-4725-B600-3CE696856F5E}" type="datetimeFigureOut">
              <a:rPr lang="sr-Latn-ME" smtClean="0"/>
              <a:t>5.11.2015</a:t>
            </a:fld>
            <a:endParaRPr lang="sr-Latn-ME"/>
          </a:p>
        </p:txBody>
      </p:sp>
      <p:sp>
        <p:nvSpPr>
          <p:cNvPr id="4" name="Footer Placeholder 3"/>
          <p:cNvSpPr>
            <a:spLocks noGrp="1"/>
          </p:cNvSpPr>
          <p:nvPr>
            <p:ph type="ftr" sz="quarter" idx="11"/>
          </p:nvPr>
        </p:nvSpPr>
        <p:spPr/>
        <p:txBody>
          <a:bodyPr/>
          <a:lstStyle/>
          <a:p>
            <a:endParaRPr lang="sr-Latn-ME"/>
          </a:p>
        </p:txBody>
      </p:sp>
      <p:sp>
        <p:nvSpPr>
          <p:cNvPr id="5" name="Slide Number Placeholder 4"/>
          <p:cNvSpPr>
            <a:spLocks noGrp="1"/>
          </p:cNvSpPr>
          <p:nvPr>
            <p:ph type="sldNum" sz="quarter" idx="12"/>
          </p:nvPr>
        </p:nvSpPr>
        <p:spPr/>
        <p:txBody>
          <a:bodyPr/>
          <a:lstStyle/>
          <a:p>
            <a:fld id="{9A735F8C-EC3D-4910-98EE-0808E052AAE1}" type="slidenum">
              <a:rPr lang="sr-Latn-ME" smtClean="0"/>
              <a:t>‹#›</a:t>
            </a:fld>
            <a:endParaRPr lang="sr-Latn-ME"/>
          </a:p>
        </p:txBody>
      </p:sp>
    </p:spTree>
    <p:extLst>
      <p:ext uri="{BB962C8B-B14F-4D97-AF65-F5344CB8AC3E}">
        <p14:creationId xmlns:p14="http://schemas.microsoft.com/office/powerpoint/2010/main" val="411013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FAD85-04BF-4725-B600-3CE696856F5E}" type="datetimeFigureOut">
              <a:rPr lang="sr-Latn-ME" smtClean="0"/>
              <a:t>5.11.2015</a:t>
            </a:fld>
            <a:endParaRPr lang="sr-Latn-ME"/>
          </a:p>
        </p:txBody>
      </p:sp>
      <p:sp>
        <p:nvSpPr>
          <p:cNvPr id="3" name="Footer Placeholder 2"/>
          <p:cNvSpPr>
            <a:spLocks noGrp="1"/>
          </p:cNvSpPr>
          <p:nvPr>
            <p:ph type="ftr" sz="quarter" idx="11"/>
          </p:nvPr>
        </p:nvSpPr>
        <p:spPr/>
        <p:txBody>
          <a:bodyPr/>
          <a:lstStyle/>
          <a:p>
            <a:endParaRPr lang="sr-Latn-ME"/>
          </a:p>
        </p:txBody>
      </p:sp>
      <p:sp>
        <p:nvSpPr>
          <p:cNvPr id="4" name="Slide Number Placeholder 3"/>
          <p:cNvSpPr>
            <a:spLocks noGrp="1"/>
          </p:cNvSpPr>
          <p:nvPr>
            <p:ph type="sldNum" sz="quarter" idx="12"/>
          </p:nvPr>
        </p:nvSpPr>
        <p:spPr/>
        <p:txBody>
          <a:bodyPr/>
          <a:lstStyle/>
          <a:p>
            <a:fld id="{9A735F8C-EC3D-4910-98EE-0808E052AAE1}" type="slidenum">
              <a:rPr lang="sr-Latn-ME" smtClean="0"/>
              <a:t>‹#›</a:t>
            </a:fld>
            <a:endParaRPr lang="sr-Latn-ME"/>
          </a:p>
        </p:txBody>
      </p:sp>
    </p:spTree>
    <p:extLst>
      <p:ext uri="{BB962C8B-B14F-4D97-AF65-F5344CB8AC3E}">
        <p14:creationId xmlns:p14="http://schemas.microsoft.com/office/powerpoint/2010/main" val="91926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M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FAD85-04BF-4725-B600-3CE696856F5E}" type="datetimeFigureOut">
              <a:rPr lang="sr-Latn-ME" smtClean="0"/>
              <a:t>5.11.2015</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9A735F8C-EC3D-4910-98EE-0808E052AAE1}" type="slidenum">
              <a:rPr lang="sr-Latn-ME" smtClean="0"/>
              <a:t>‹#›</a:t>
            </a:fld>
            <a:endParaRPr lang="sr-Latn-ME"/>
          </a:p>
        </p:txBody>
      </p:sp>
    </p:spTree>
    <p:extLst>
      <p:ext uri="{BB962C8B-B14F-4D97-AF65-F5344CB8AC3E}">
        <p14:creationId xmlns:p14="http://schemas.microsoft.com/office/powerpoint/2010/main" val="384926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M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M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FAD85-04BF-4725-B600-3CE696856F5E}" type="datetimeFigureOut">
              <a:rPr lang="sr-Latn-ME" smtClean="0"/>
              <a:t>5.11.2015</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9A735F8C-EC3D-4910-98EE-0808E052AAE1}" type="slidenum">
              <a:rPr lang="sr-Latn-ME" smtClean="0"/>
              <a:t>‹#›</a:t>
            </a:fld>
            <a:endParaRPr lang="sr-Latn-ME"/>
          </a:p>
        </p:txBody>
      </p:sp>
    </p:spTree>
    <p:extLst>
      <p:ext uri="{BB962C8B-B14F-4D97-AF65-F5344CB8AC3E}">
        <p14:creationId xmlns:p14="http://schemas.microsoft.com/office/powerpoint/2010/main" val="372537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r-Latn-M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FAD85-04BF-4725-B600-3CE696856F5E}" type="datetimeFigureOut">
              <a:rPr lang="sr-Latn-ME" smtClean="0"/>
              <a:t>5.11.2015</a:t>
            </a:fld>
            <a:endParaRPr lang="sr-Latn-M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M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35F8C-EC3D-4910-98EE-0808E052AAE1}" type="slidenum">
              <a:rPr lang="sr-Latn-ME" smtClean="0"/>
              <a:t>‹#›</a:t>
            </a:fld>
            <a:endParaRPr lang="sr-Latn-ME"/>
          </a:p>
        </p:txBody>
      </p:sp>
    </p:spTree>
    <p:extLst>
      <p:ext uri="{BB962C8B-B14F-4D97-AF65-F5344CB8AC3E}">
        <p14:creationId xmlns:p14="http://schemas.microsoft.com/office/powerpoint/2010/main" val="1867172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5.png"/><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library.wmo.int/opac/index.php?lvl=notice_display&amp;id=18648"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38230895"/>
              </p:ext>
            </p:extLst>
          </p:nvPr>
        </p:nvGraphicFramePr>
        <p:xfrm>
          <a:off x="717814" y="1981200"/>
          <a:ext cx="7892488"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a:xfrm>
            <a:off x="12853" y="3882073"/>
            <a:ext cx="9131147" cy="1375727"/>
          </a:xfrm>
          <a:solidFill>
            <a:schemeClr val="bg1"/>
          </a:solidFill>
          <a:ln>
            <a:noFill/>
          </a:ln>
        </p:spPr>
        <p:style>
          <a:lnRef idx="2">
            <a:schemeClr val="accent1"/>
          </a:lnRef>
          <a:fillRef idx="1">
            <a:schemeClr val="lt1"/>
          </a:fillRef>
          <a:effectRef idx="0">
            <a:schemeClr val="accent1"/>
          </a:effectRef>
          <a:fontRef idx="minor">
            <a:schemeClr val="dk1"/>
          </a:fontRef>
        </p:style>
        <p:txBody>
          <a:bodyPr>
            <a:noAutofit/>
          </a:bodyPr>
          <a:lstStyle/>
          <a:p>
            <a:endParaRPr lang="sr-Latn-ME" sz="1800" b="1" dirty="0">
              <a:solidFill>
                <a:schemeClr val="tx2">
                  <a:lumMod val="50000"/>
                </a:schemeClr>
              </a:solidFill>
            </a:endParaRPr>
          </a:p>
          <a:p>
            <a:r>
              <a:rPr lang="sr-Latn-ME" sz="1800" b="1" dirty="0">
                <a:solidFill>
                  <a:schemeClr val="tx2">
                    <a:lumMod val="50000"/>
                  </a:schemeClr>
                </a:solidFill>
              </a:rPr>
              <a:t>Sanja Pavicevic, MSc Physics</a:t>
            </a:r>
          </a:p>
          <a:p>
            <a:r>
              <a:rPr lang="sr-Latn-ME" sz="1800" b="1" dirty="0">
                <a:solidFill>
                  <a:schemeClr val="tx2">
                    <a:lumMod val="50000"/>
                  </a:schemeClr>
                </a:solidFill>
              </a:rPr>
              <a:t>Deputy Director</a:t>
            </a:r>
          </a:p>
          <a:p>
            <a:r>
              <a:rPr lang="sr-Latn-ME" sz="1800" b="1" dirty="0">
                <a:solidFill>
                  <a:schemeClr val="tx2">
                    <a:lumMod val="50000"/>
                  </a:schemeClr>
                </a:solidFill>
              </a:rPr>
              <a:t>Institute of Hydrometeorology and Seismology of </a:t>
            </a:r>
            <a:r>
              <a:rPr lang="sr-Latn-ME" sz="1800" b="1" dirty="0" smtClean="0">
                <a:solidFill>
                  <a:schemeClr val="tx2">
                    <a:lumMod val="50000"/>
                  </a:schemeClr>
                </a:solidFill>
              </a:rPr>
              <a:t>Montenegro</a:t>
            </a:r>
            <a:endParaRPr lang="sr-Latn-ME" sz="1800" b="1" dirty="0">
              <a:solidFill>
                <a:schemeClr val="tx2">
                  <a:lumMod val="50000"/>
                </a:schemeClr>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3351" y="160796"/>
            <a:ext cx="1328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8262" y="158879"/>
            <a:ext cx="865186" cy="89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287091"/>
            <a:ext cx="673629"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1145" y="5838196"/>
            <a:ext cx="1161885" cy="80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91" y="5816086"/>
            <a:ext cx="1144980" cy="968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12471" y="5638800"/>
            <a:ext cx="6788529" cy="830997"/>
          </a:xfrm>
          <a:prstGeom prst="rect">
            <a:avLst/>
          </a:prstGeom>
          <a:noFill/>
        </p:spPr>
        <p:txBody>
          <a:bodyPr wrap="square" rtlCol="0">
            <a:spAutoFit/>
          </a:bodyPr>
          <a:lstStyle/>
          <a:p>
            <a:pPr algn="ctr"/>
            <a:r>
              <a:rPr lang="sr-Latn-ME" sz="1600" b="1" dirty="0">
                <a:solidFill>
                  <a:schemeClr val="tx2">
                    <a:lumMod val="50000"/>
                  </a:schemeClr>
                </a:solidFill>
              </a:rPr>
              <a:t>14th Session of the Informal Conference of SEE NMHSs </a:t>
            </a:r>
            <a:r>
              <a:rPr lang="sr-Latn-ME" sz="1600" b="1" dirty="0" smtClean="0">
                <a:solidFill>
                  <a:schemeClr val="tx2">
                    <a:lumMod val="50000"/>
                  </a:schemeClr>
                </a:solidFill>
              </a:rPr>
              <a:t>Directors (ICSEED-14) </a:t>
            </a:r>
            <a:endParaRPr lang="sr-Latn-ME" sz="1600" b="1" dirty="0">
              <a:solidFill>
                <a:schemeClr val="tx2">
                  <a:lumMod val="50000"/>
                </a:schemeClr>
              </a:solidFill>
            </a:endParaRPr>
          </a:p>
          <a:p>
            <a:pPr algn="ctr"/>
            <a:r>
              <a:rPr lang="sr-Latn-ME" sz="1600" b="1" dirty="0">
                <a:solidFill>
                  <a:schemeClr val="tx2">
                    <a:lumMod val="50000"/>
                  </a:schemeClr>
                </a:solidFill>
              </a:rPr>
              <a:t>Bucharest</a:t>
            </a:r>
            <a:r>
              <a:rPr lang="en-US" sz="1600" b="1" dirty="0">
                <a:solidFill>
                  <a:schemeClr val="tx2">
                    <a:lumMod val="50000"/>
                  </a:schemeClr>
                </a:solidFill>
              </a:rPr>
              <a:t>, </a:t>
            </a:r>
            <a:r>
              <a:rPr lang="sr-Latn-ME" sz="1600" b="1" dirty="0">
                <a:solidFill>
                  <a:schemeClr val="tx2">
                    <a:lumMod val="50000"/>
                  </a:schemeClr>
                </a:solidFill>
              </a:rPr>
              <a:t>Romania, </a:t>
            </a:r>
          </a:p>
          <a:p>
            <a:pPr algn="ctr"/>
            <a:r>
              <a:rPr lang="sr-Latn-ME" sz="1600" b="1" dirty="0">
                <a:solidFill>
                  <a:schemeClr val="tx2">
                    <a:lumMod val="50000"/>
                  </a:schemeClr>
                </a:solidFill>
              </a:rPr>
              <a:t>5-6</a:t>
            </a:r>
            <a:r>
              <a:rPr lang="en-US" sz="1600" b="1" dirty="0">
                <a:solidFill>
                  <a:schemeClr val="tx2">
                    <a:lumMod val="50000"/>
                  </a:schemeClr>
                </a:solidFill>
              </a:rPr>
              <a:t> November 201</a:t>
            </a:r>
            <a:r>
              <a:rPr lang="sr-Latn-ME" sz="1600" b="1" dirty="0">
                <a:solidFill>
                  <a:schemeClr val="tx2">
                    <a:lumMod val="50000"/>
                  </a:schemeClr>
                </a:solidFill>
              </a:rPr>
              <a:t>5</a:t>
            </a:r>
            <a:r>
              <a:rPr lang="en-US" sz="1600" b="1" dirty="0">
                <a:solidFill>
                  <a:schemeClr val="tx2">
                    <a:lumMod val="50000"/>
                  </a:schemeClr>
                </a:solidFill>
              </a:rPr>
              <a:t> </a:t>
            </a:r>
          </a:p>
        </p:txBody>
      </p:sp>
    </p:spTree>
    <p:extLst>
      <p:ext uri="{BB962C8B-B14F-4D97-AF65-F5344CB8AC3E}">
        <p14:creationId xmlns:p14="http://schemas.microsoft.com/office/powerpoint/2010/main" val="2406813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CEI</a:t>
            </a:r>
            <a:endParaRPr lang="sr-Latn-ME" dirty="0"/>
          </a:p>
        </p:txBody>
      </p:sp>
      <p:sp>
        <p:nvSpPr>
          <p:cNvPr id="3" name="Content Placeholder 2"/>
          <p:cNvSpPr>
            <a:spLocks noGrp="1"/>
          </p:cNvSpPr>
          <p:nvPr>
            <p:ph idx="1"/>
          </p:nvPr>
        </p:nvSpPr>
        <p:spPr>
          <a:xfrm>
            <a:off x="179512" y="1844824"/>
            <a:ext cx="8229600" cy="4525963"/>
          </a:xfrm>
        </p:spPr>
        <p:txBody>
          <a:bodyPr>
            <a:normAutofit fontScale="92500" lnSpcReduction="20000"/>
          </a:bodyPr>
          <a:lstStyle/>
          <a:p>
            <a:pPr algn="just"/>
            <a:r>
              <a:rPr lang="sr-Latn-ME" dirty="0" smtClean="0"/>
              <a:t>CEI Workshop on Infrastructure development on Virtual Western Balkans Centre for Hydrometeorological Services and Climate Change, Skoplje 23 September, 2015 </a:t>
            </a:r>
          </a:p>
          <a:p>
            <a:pPr algn="just"/>
            <a:endParaRPr lang="sr-Latn-ME" dirty="0" smtClean="0"/>
          </a:p>
          <a:p>
            <a:pPr algn="just"/>
            <a:r>
              <a:rPr lang="sr-Latn-ME" dirty="0" smtClean="0"/>
              <a:t>Improving environmental monitoring and disaster prevention capacity in Drina </a:t>
            </a:r>
            <a:r>
              <a:rPr lang="sr-Latn-ME" dirty="0"/>
              <a:t>R</a:t>
            </a:r>
            <a:r>
              <a:rPr lang="sr-Latn-ME" dirty="0" smtClean="0"/>
              <a:t>iver </a:t>
            </a:r>
            <a:r>
              <a:rPr lang="sr-Latn-ME" dirty="0"/>
              <a:t>B</a:t>
            </a:r>
            <a:r>
              <a:rPr lang="sr-Latn-ME" dirty="0" smtClean="0"/>
              <a:t>asin – </a:t>
            </a:r>
          </a:p>
          <a:p>
            <a:pPr lvl="1" algn="just"/>
            <a:r>
              <a:rPr lang="sr-Latn-ME" dirty="0" smtClean="0"/>
              <a:t>Phase II </a:t>
            </a:r>
          </a:p>
          <a:p>
            <a:pPr lvl="1" algn="just"/>
            <a:r>
              <a:rPr lang="sr-Latn-ME" dirty="0" smtClean="0"/>
              <a:t>Republic of Srpska (BiH) and Montenegro</a:t>
            </a:r>
          </a:p>
          <a:p>
            <a:pPr algn="just"/>
            <a:r>
              <a:rPr lang="sr-Latn-ME" dirty="0" smtClean="0"/>
              <a:t>visits to Bologna, Italy, 2014 and 2015</a:t>
            </a:r>
            <a:endParaRPr lang="sr-Latn-ME" dirty="0"/>
          </a:p>
        </p:txBody>
      </p:sp>
    </p:spTree>
    <p:extLst>
      <p:ext uri="{BB962C8B-B14F-4D97-AF65-F5344CB8AC3E}">
        <p14:creationId xmlns:p14="http://schemas.microsoft.com/office/powerpoint/2010/main" val="1599463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Lovcen</a:t>
            </a:r>
            <a:endParaRPr lang="sr-Latn-ME" dirty="0"/>
          </a:p>
        </p:txBody>
      </p:sp>
      <p:sp>
        <p:nvSpPr>
          <p:cNvPr id="3" name="Content Placeholder 2"/>
          <p:cNvSpPr>
            <a:spLocks noGrp="1"/>
          </p:cNvSpPr>
          <p:nvPr>
            <p:ph idx="1"/>
          </p:nvPr>
        </p:nvSpPr>
        <p:spPr/>
        <p:txBody>
          <a:bodyPr/>
          <a:lstStyle/>
          <a:p>
            <a:pPr lvl="0"/>
            <a:r>
              <a:rPr lang="sr-Latn-ME" dirty="0"/>
              <a:t>“Surveillance of invasive and native mosquito vectors and pathogens they transmit in Montenegro” – LOVCEN </a:t>
            </a:r>
            <a:r>
              <a:rPr lang="sr-Latn-ME" dirty="0" smtClean="0"/>
              <a:t>2014-2017</a:t>
            </a:r>
          </a:p>
          <a:p>
            <a:pPr lvl="0"/>
            <a:endParaRPr lang="sr-Latn-ME" dirty="0" smtClean="0"/>
          </a:p>
          <a:p>
            <a:pPr lvl="0"/>
            <a:endParaRPr lang="sr-Latn-ME" dirty="0"/>
          </a:p>
          <a:p>
            <a:pPr lvl="0"/>
            <a:endParaRPr lang="sr-Latn-ME" dirty="0"/>
          </a:p>
          <a:p>
            <a:r>
              <a:rPr lang="sr-Latn-ME" dirty="0" smtClean="0"/>
              <a:t>Application for Mobile phone </a:t>
            </a:r>
            <a:endParaRPr lang="sr-Latn-M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1" y="3284984"/>
            <a:ext cx="3555007" cy="110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875" y="4869160"/>
            <a:ext cx="3215125"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439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Viticulture</a:t>
            </a:r>
            <a:endParaRPr lang="sr-Latn-ME" dirty="0"/>
          </a:p>
        </p:txBody>
      </p:sp>
      <p:pic>
        <p:nvPicPr>
          <p:cNvPr id="5" name="Content Placeholder 4"/>
          <p:cNvPicPr>
            <a:picLocks noGrp="1"/>
          </p:cNvPicPr>
          <p:nvPr>
            <p:ph idx="1"/>
          </p:nvPr>
        </p:nvPicPr>
        <p:blipFill>
          <a:blip r:embed="rId2"/>
          <a:stretch>
            <a:fillRect/>
          </a:stretch>
        </p:blipFill>
        <p:spPr>
          <a:xfrm>
            <a:off x="395536" y="2564904"/>
            <a:ext cx="8496944" cy="4048125"/>
          </a:xfrm>
          <a:prstGeom prst="rect">
            <a:avLst/>
          </a:prstGeom>
        </p:spPr>
      </p:pic>
      <p:sp>
        <p:nvSpPr>
          <p:cNvPr id="6" name="Rectangle 5"/>
          <p:cNvSpPr/>
          <p:nvPr/>
        </p:nvSpPr>
        <p:spPr>
          <a:xfrm>
            <a:off x="755576" y="1556792"/>
            <a:ext cx="7920880" cy="941796"/>
          </a:xfrm>
          <a:prstGeom prst="rect">
            <a:avLst/>
          </a:prstGeom>
        </p:spPr>
        <p:txBody>
          <a:bodyPr wrap="square">
            <a:spAutoFit/>
          </a:bodyPr>
          <a:lstStyle/>
          <a:p>
            <a:pPr marL="342900" lvl="0" indent="-342900" algn="just">
              <a:lnSpc>
                <a:spcPct val="115000"/>
              </a:lnSpc>
              <a:spcAft>
                <a:spcPts val="1000"/>
              </a:spcAft>
              <a:buFont typeface="Symbol"/>
              <a:buChar char=""/>
            </a:pPr>
            <a:r>
              <a:rPr lang="sr-Latn-ME" sz="2400" dirty="0">
                <a:ea typeface="Calibri"/>
                <a:cs typeface="Times New Roman"/>
              </a:rPr>
              <a:t>Project "Technical Support to Renewal of viticulture zoning of </a:t>
            </a:r>
            <a:r>
              <a:rPr lang="sr-Latn-ME" sz="2400" dirty="0" smtClean="0">
                <a:ea typeface="Calibri"/>
                <a:cs typeface="Times New Roman"/>
              </a:rPr>
              <a:t>Montenegro„  April 2015</a:t>
            </a:r>
            <a:endParaRPr lang="sr-Latn-ME" sz="2400" dirty="0">
              <a:ea typeface="Calibri"/>
              <a:cs typeface="Times New Roman"/>
            </a:endParaRPr>
          </a:p>
        </p:txBody>
      </p:sp>
    </p:spTree>
    <p:extLst>
      <p:ext uri="{BB962C8B-B14F-4D97-AF65-F5344CB8AC3E}">
        <p14:creationId xmlns:p14="http://schemas.microsoft.com/office/powerpoint/2010/main" val="4031304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Tourism newsletter</a:t>
            </a:r>
            <a:endParaRPr lang="sr-Latn-ME" dirty="0"/>
          </a:p>
        </p:txBody>
      </p:sp>
      <p:pic>
        <p:nvPicPr>
          <p:cNvPr id="4" name="Picture 3"/>
          <p:cNvPicPr/>
          <p:nvPr/>
        </p:nvPicPr>
        <p:blipFill>
          <a:blip r:embed="rId2"/>
          <a:stretch>
            <a:fillRect/>
          </a:stretch>
        </p:blipFill>
        <p:spPr>
          <a:xfrm>
            <a:off x="5652120" y="1554623"/>
            <a:ext cx="3275856" cy="4997508"/>
          </a:xfrm>
          <a:prstGeom prst="rect">
            <a:avLst/>
          </a:prstGeom>
        </p:spPr>
      </p:pic>
      <p:pic>
        <p:nvPicPr>
          <p:cNvPr id="5" name="Content Placeholder 4"/>
          <p:cNvPicPr>
            <a:picLocks noGrp="1"/>
          </p:cNvPicPr>
          <p:nvPr>
            <p:ph idx="1"/>
          </p:nvPr>
        </p:nvPicPr>
        <p:blipFill>
          <a:blip r:embed="rId3"/>
          <a:stretch>
            <a:fillRect/>
          </a:stretch>
        </p:blipFill>
        <p:spPr>
          <a:xfrm>
            <a:off x="26577" y="1109100"/>
            <a:ext cx="2814865" cy="3240231"/>
          </a:xfrm>
          <a:prstGeom prst="rect">
            <a:avLst/>
          </a:prstGeom>
        </p:spPr>
      </p:pic>
      <p:pic>
        <p:nvPicPr>
          <p:cNvPr id="6" name="Picture 5"/>
          <p:cNvPicPr/>
          <p:nvPr/>
        </p:nvPicPr>
        <p:blipFill>
          <a:blip r:embed="rId4"/>
          <a:stretch>
            <a:fillRect/>
          </a:stretch>
        </p:blipFill>
        <p:spPr>
          <a:xfrm>
            <a:off x="1053507" y="1844824"/>
            <a:ext cx="2572489" cy="3814410"/>
          </a:xfrm>
          <a:prstGeom prst="rect">
            <a:avLst/>
          </a:prstGeom>
        </p:spPr>
      </p:pic>
      <p:pic>
        <p:nvPicPr>
          <p:cNvPr id="7" name="Picture 6"/>
          <p:cNvPicPr/>
          <p:nvPr/>
        </p:nvPicPr>
        <p:blipFill>
          <a:blip r:embed="rId5"/>
          <a:stretch>
            <a:fillRect/>
          </a:stretch>
        </p:blipFill>
        <p:spPr>
          <a:xfrm>
            <a:off x="1979712" y="2453179"/>
            <a:ext cx="3312368" cy="3876144"/>
          </a:xfrm>
          <a:prstGeom prst="rect">
            <a:avLst/>
          </a:prstGeom>
        </p:spPr>
      </p:pic>
      <p:pic>
        <p:nvPicPr>
          <p:cNvPr id="8" name="Picture 7"/>
          <p:cNvPicPr/>
          <p:nvPr/>
        </p:nvPicPr>
        <p:blipFill>
          <a:blip r:embed="rId6"/>
          <a:stretch>
            <a:fillRect/>
          </a:stretch>
        </p:blipFill>
        <p:spPr>
          <a:xfrm>
            <a:off x="3743908" y="3277896"/>
            <a:ext cx="3096344" cy="3580104"/>
          </a:xfrm>
          <a:prstGeom prst="rect">
            <a:avLst/>
          </a:prstGeom>
        </p:spPr>
      </p:pic>
    </p:spTree>
    <p:extLst>
      <p:ext uri="{BB962C8B-B14F-4D97-AF65-F5344CB8AC3E}">
        <p14:creationId xmlns:p14="http://schemas.microsoft.com/office/powerpoint/2010/main" val="1782199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sr-Latn-ME" dirty="0" smtClean="0"/>
              <a:t>EIS and DMS</a:t>
            </a:r>
            <a:endParaRPr lang="sr-Latn-ME" dirty="0"/>
          </a:p>
        </p:txBody>
      </p:sp>
      <p:sp>
        <p:nvSpPr>
          <p:cNvPr id="3" name="Content Placeholder 2"/>
          <p:cNvSpPr>
            <a:spLocks noGrp="1"/>
          </p:cNvSpPr>
          <p:nvPr>
            <p:ph idx="1"/>
          </p:nvPr>
        </p:nvSpPr>
        <p:spPr>
          <a:xfrm>
            <a:off x="395536" y="980728"/>
            <a:ext cx="8424936" cy="5760640"/>
          </a:xfrm>
        </p:spPr>
        <p:txBody>
          <a:bodyPr>
            <a:noAutofit/>
          </a:bodyPr>
          <a:lstStyle/>
          <a:p>
            <a:pPr marL="514350" indent="-514350" algn="just">
              <a:buFont typeface="+mj-lt"/>
              <a:buAutoNum type="arabicPeriod"/>
            </a:pPr>
            <a:r>
              <a:rPr lang="en-US" sz="2400" dirty="0" smtClean="0"/>
              <a:t>EI</a:t>
            </a:r>
            <a:r>
              <a:rPr lang="sr-Latn-ME" sz="2400" dirty="0" smtClean="0"/>
              <a:t>S </a:t>
            </a:r>
            <a:r>
              <a:rPr lang="en-US" sz="2400" dirty="0" smtClean="0"/>
              <a:t>IPA </a:t>
            </a:r>
            <a:r>
              <a:rPr lang="sr-Latn-ME" sz="2400" dirty="0" smtClean="0"/>
              <a:t>„</a:t>
            </a:r>
            <a:r>
              <a:rPr lang="en-US" sz="2400" dirty="0" smtClean="0"/>
              <a:t>Establishment and Development of the Environmental Information System</a:t>
            </a:r>
            <a:r>
              <a:rPr lang="sr-Latn-ME" sz="2400" dirty="0" smtClean="0"/>
              <a:t>“, funded by EU</a:t>
            </a:r>
          </a:p>
          <a:p>
            <a:pPr marL="0" indent="0" algn="just">
              <a:buNone/>
            </a:pPr>
            <a:r>
              <a:rPr lang="en-US" sz="2000" dirty="0" smtClean="0"/>
              <a:t>The </a:t>
            </a:r>
            <a:r>
              <a:rPr lang="en-US" sz="2000" dirty="0"/>
              <a:t>objective of this project is to develop an Environmental Information System (EIS) capable of supporting the Environmental Protection Agency (EPA) of Montenegro in its mission to provide accurate, reliable and timely environmental information to policy-makers and the public.</a:t>
            </a:r>
          </a:p>
          <a:p>
            <a:pPr marL="0" indent="0" algn="just">
              <a:buNone/>
            </a:pPr>
            <a:r>
              <a:rPr lang="en-US" sz="2000" dirty="0"/>
              <a:t>The EIS will follow the structure of environmental topics put forward by </a:t>
            </a:r>
            <a:r>
              <a:rPr lang="en-US" sz="2000" dirty="0" smtClean="0"/>
              <a:t>EIONET: </a:t>
            </a:r>
            <a:r>
              <a:rPr lang="en-US" sz="2000" dirty="0"/>
              <a:t>Air pollution, Chemicals/ Waste, Biodiversity change and nature, Climate change, Soil, Water, Air Quality</a:t>
            </a:r>
            <a:r>
              <a:rPr lang="en-US" sz="2000" dirty="0" smtClean="0"/>
              <a:t>.</a:t>
            </a:r>
            <a:endParaRPr lang="sr-Latn-ME" sz="2400" dirty="0" smtClean="0"/>
          </a:p>
          <a:p>
            <a:pPr marL="0" indent="0" algn="just">
              <a:buNone/>
            </a:pPr>
            <a:r>
              <a:rPr lang="sr-Latn-ME" sz="2400" dirty="0" smtClean="0"/>
              <a:t>2. </a:t>
            </a:r>
            <a:r>
              <a:rPr lang="en-US" sz="2400" dirty="0" smtClean="0"/>
              <a:t>Project “Capacity building for integration of global environmental commitments in investment/development decision”</a:t>
            </a:r>
            <a:endParaRPr lang="sr-Latn-ME" sz="2400" dirty="0" smtClean="0"/>
          </a:p>
          <a:p>
            <a:pPr algn="just"/>
            <a:r>
              <a:rPr lang="en-US" sz="2000" dirty="0" smtClean="0"/>
              <a:t>management of environmental information and compliance monitoring of the national implementation of the Rio Conventions</a:t>
            </a:r>
            <a:r>
              <a:rPr lang="sr-Latn-ME" sz="2000" dirty="0" smtClean="0"/>
              <a:t> (Implementing agency –</a:t>
            </a:r>
            <a:r>
              <a:rPr lang="en-US" sz="2000" dirty="0" smtClean="0"/>
              <a:t>UNDP</a:t>
            </a:r>
            <a:r>
              <a:rPr lang="sr-Latn-ME" sz="2000" dirty="0" smtClean="0"/>
              <a:t>)</a:t>
            </a:r>
            <a:r>
              <a:rPr lang="en-US" sz="2000" dirty="0" smtClean="0"/>
              <a:t> </a:t>
            </a:r>
          </a:p>
          <a:p>
            <a:pPr algn="just"/>
            <a:r>
              <a:rPr lang="sr-Latn-ME" sz="2000" dirty="0" smtClean="0"/>
              <a:t>DMS- </a:t>
            </a:r>
            <a:r>
              <a:rPr lang="en-US" sz="2000" dirty="0" smtClean="0"/>
              <a:t>Document Management System software</a:t>
            </a:r>
          </a:p>
          <a:p>
            <a:pPr algn="just"/>
            <a:endParaRPr lang="sr-Latn-ME" sz="2400" dirty="0"/>
          </a:p>
        </p:txBody>
      </p:sp>
    </p:spTree>
    <p:extLst>
      <p:ext uri="{BB962C8B-B14F-4D97-AF65-F5344CB8AC3E}">
        <p14:creationId xmlns:p14="http://schemas.microsoft.com/office/powerpoint/2010/main" val="2837716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Cooperation agreements in 2015</a:t>
            </a:r>
            <a:endParaRPr lang="sr-Latn-ME" dirty="0"/>
          </a:p>
        </p:txBody>
      </p:sp>
      <p:sp>
        <p:nvSpPr>
          <p:cNvPr id="3" name="Content Placeholder 2"/>
          <p:cNvSpPr>
            <a:spLocks noGrp="1"/>
          </p:cNvSpPr>
          <p:nvPr>
            <p:ph idx="1"/>
          </p:nvPr>
        </p:nvSpPr>
        <p:spPr/>
        <p:txBody>
          <a:bodyPr/>
          <a:lstStyle/>
          <a:p>
            <a:r>
              <a:rPr lang="sr-Latn-ME" dirty="0" smtClean="0"/>
              <a:t>IHMS and the University Ferara, one of the oldest scientific institution in Italy, established </a:t>
            </a:r>
            <a:r>
              <a:rPr lang="pl-PL" dirty="0" smtClean="0"/>
              <a:t>1371</a:t>
            </a:r>
          </a:p>
          <a:p>
            <a:pPr marL="0" indent="0">
              <a:buNone/>
            </a:pPr>
            <a:endParaRPr lang="pl-PL" dirty="0" smtClean="0"/>
          </a:p>
          <a:p>
            <a:r>
              <a:rPr lang="sr-Latn-ME" dirty="0" smtClean="0"/>
              <a:t>IHMS and Navy Academy of Greece „Ikaria“</a:t>
            </a:r>
            <a:endParaRPr lang="sr-Latn-ME" dirty="0"/>
          </a:p>
        </p:txBody>
      </p:sp>
    </p:spTree>
    <p:extLst>
      <p:ext uri="{BB962C8B-B14F-4D97-AF65-F5344CB8AC3E}">
        <p14:creationId xmlns:p14="http://schemas.microsoft.com/office/powerpoint/2010/main" val="927007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IHMS new projects in progress (1)</a:t>
            </a:r>
            <a:endParaRPr lang="sr-Latn-ME"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sr-Latn-ME" dirty="0" smtClean="0"/>
              <a:t>As </a:t>
            </a:r>
            <a:r>
              <a:rPr lang="en-US" dirty="0" smtClean="0"/>
              <a:t>DMCSEE  </a:t>
            </a:r>
            <a:r>
              <a:rPr lang="sr-Latn-ME" dirty="0" smtClean="0"/>
              <a:t>continuation:  </a:t>
            </a:r>
          </a:p>
          <a:p>
            <a:pPr marL="914400" lvl="1" indent="-514350"/>
            <a:r>
              <a:rPr lang="en-US" dirty="0" smtClean="0"/>
              <a:t>Drought risk in</a:t>
            </a:r>
            <a:r>
              <a:rPr lang="sr-Latn-ME" dirty="0" smtClean="0"/>
              <a:t> D</a:t>
            </a:r>
            <a:r>
              <a:rPr lang="en-US" dirty="0" smtClean="0"/>
              <a:t>anube Region</a:t>
            </a:r>
            <a:endParaRPr lang="sr-Latn-ME" dirty="0" smtClean="0"/>
          </a:p>
          <a:p>
            <a:pPr marL="514350" indent="-514350" algn="just">
              <a:buFont typeface="+mj-lt"/>
              <a:buAutoNum type="arabicPeriod"/>
            </a:pPr>
            <a:r>
              <a:rPr lang="en-US" dirty="0" smtClean="0"/>
              <a:t>As continuation of CARPATHCLIM project (MNE was not included) the IHMS submitted the application for tender procedure </a:t>
            </a:r>
            <a:endParaRPr lang="sr-Latn-ME" dirty="0" smtClean="0"/>
          </a:p>
          <a:p>
            <a:pPr marL="914400" lvl="1" indent="-514350" algn="just"/>
            <a:r>
              <a:rPr lang="en-US" dirty="0" smtClean="0"/>
              <a:t>" Gridded Meteorological data 1961-2010 for Montenegro", </a:t>
            </a:r>
            <a:endParaRPr lang="sr-Latn-ME" dirty="0" smtClean="0"/>
          </a:p>
          <a:p>
            <a:pPr marL="914400" lvl="1" indent="-514350" algn="just"/>
            <a:r>
              <a:rPr lang="en-US" dirty="0" smtClean="0"/>
              <a:t>under cooperation with The Institute for Environment and Sustainability (IES) of the European Commission's Joint Research Centre (JRC) </a:t>
            </a:r>
            <a:endParaRPr lang="sr-Latn-ME" dirty="0" smtClean="0"/>
          </a:p>
          <a:p>
            <a:endParaRPr lang="en-US" dirty="0" smtClean="0"/>
          </a:p>
          <a:p>
            <a:endParaRPr lang="sr-Latn-ME" dirty="0"/>
          </a:p>
        </p:txBody>
      </p:sp>
    </p:spTree>
    <p:extLst>
      <p:ext uri="{BB962C8B-B14F-4D97-AF65-F5344CB8AC3E}">
        <p14:creationId xmlns:p14="http://schemas.microsoft.com/office/powerpoint/2010/main" val="307226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IHMS new projects in progress </a:t>
            </a:r>
            <a:r>
              <a:rPr lang="sr-Latn-ME" dirty="0" smtClean="0"/>
              <a:t>(2)</a:t>
            </a:r>
            <a:endParaRPr lang="sr-Latn-ME" dirty="0"/>
          </a:p>
        </p:txBody>
      </p:sp>
      <p:sp>
        <p:nvSpPr>
          <p:cNvPr id="3" name="Content Placeholder 2"/>
          <p:cNvSpPr>
            <a:spLocks noGrp="1"/>
          </p:cNvSpPr>
          <p:nvPr>
            <p:ph idx="1"/>
          </p:nvPr>
        </p:nvSpPr>
        <p:spPr>
          <a:xfrm>
            <a:off x="251520" y="1196752"/>
            <a:ext cx="8229600" cy="4525963"/>
          </a:xfrm>
        </p:spPr>
        <p:txBody>
          <a:bodyPr>
            <a:normAutofit fontScale="85000" lnSpcReduction="10000"/>
          </a:bodyPr>
          <a:lstStyle/>
          <a:p>
            <a:pPr marL="0" indent="0">
              <a:buNone/>
            </a:pPr>
            <a:r>
              <a:rPr lang="sr-Latn-ME" dirty="0" smtClean="0"/>
              <a:t>3. As continuation of tw succesful cooperation projects NAUTOUR and JASSPER: </a:t>
            </a:r>
          </a:p>
          <a:p>
            <a:pPr algn="just"/>
            <a:r>
              <a:rPr lang="en-US" dirty="0" smtClean="0">
                <a:solidFill>
                  <a:srgbClr val="002060"/>
                </a:solidFill>
              </a:rPr>
              <a:t>"Cross-border collaborative research and awareness raising in preventative environmental protection – Establishing greater security and measures to protect the maritime region (emphasis on the coast) of Croatia and Montenegro (CORE),"</a:t>
            </a:r>
            <a:r>
              <a:rPr lang="en-US" dirty="0" smtClean="0"/>
              <a:t> 2016-2017</a:t>
            </a:r>
          </a:p>
          <a:p>
            <a:r>
              <a:rPr lang="sr-Latn-ME" dirty="0" smtClean="0"/>
              <a:t>IHO membership, since 3rd december 2013</a:t>
            </a:r>
          </a:p>
          <a:p>
            <a:r>
              <a:rPr lang="sr-Latn-ME" dirty="0" smtClean="0"/>
              <a:t>Specialized Education in the area of Hydrography, USA </a:t>
            </a:r>
          </a:p>
          <a:p>
            <a:r>
              <a:rPr lang="sr-Latn-ME" dirty="0" smtClean="0"/>
              <a:t>Education in navy cartografy, UK</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671" y="4920400"/>
            <a:ext cx="2944813"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083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IHMS new projects in progress </a:t>
            </a:r>
            <a:r>
              <a:rPr lang="sr-Latn-ME" dirty="0" smtClean="0"/>
              <a:t>(3)</a:t>
            </a:r>
            <a:endParaRPr lang="sr-Latn-ME" dirty="0"/>
          </a:p>
        </p:txBody>
      </p:sp>
      <p:sp>
        <p:nvSpPr>
          <p:cNvPr id="3" name="Content Placeholder 2"/>
          <p:cNvSpPr>
            <a:spLocks noGrp="1"/>
          </p:cNvSpPr>
          <p:nvPr>
            <p:ph idx="1"/>
          </p:nvPr>
        </p:nvSpPr>
        <p:spPr/>
        <p:txBody>
          <a:bodyPr>
            <a:normAutofit fontScale="77500" lnSpcReduction="20000"/>
          </a:bodyPr>
          <a:lstStyle/>
          <a:p>
            <a:pPr algn="just"/>
            <a:r>
              <a:rPr lang="sr-Latn-ME" dirty="0" smtClean="0"/>
              <a:t>„</a:t>
            </a:r>
            <a:r>
              <a:rPr lang="en-US" dirty="0" smtClean="0"/>
              <a:t>Strengthening Hydrometeorological Services with equipment W</a:t>
            </a:r>
            <a:r>
              <a:rPr lang="sr-Latn-ME" dirty="0" smtClean="0"/>
              <a:t>ORLD BANK/ GEF-SCCF“</a:t>
            </a:r>
          </a:p>
          <a:p>
            <a:pPr algn="just"/>
            <a:r>
              <a:rPr lang="en-US" dirty="0" smtClean="0"/>
              <a:t>SCCF was established to support adaptation and technology transfer in all developing country parties to the UNFCCC</a:t>
            </a:r>
          </a:p>
          <a:p>
            <a:pPr algn="just"/>
            <a:r>
              <a:rPr lang="en-US" dirty="0" smtClean="0"/>
              <a:t>Optimiz</a:t>
            </a:r>
            <a:r>
              <a:rPr lang="sr-Latn-ME" dirty="0" smtClean="0"/>
              <a:t>ation of observing HM network stations in Drina River basin:</a:t>
            </a:r>
          </a:p>
          <a:p>
            <a:pPr lvl="1" algn="just"/>
            <a:r>
              <a:rPr lang="sr-Latn-ME" dirty="0" smtClean="0"/>
              <a:t>t</a:t>
            </a:r>
            <a:r>
              <a:rPr lang="en-US" dirty="0" smtClean="0"/>
              <a:t>o improve the existing meteorological and precipitation stations network,</a:t>
            </a:r>
          </a:p>
          <a:p>
            <a:pPr lvl="1" algn="just"/>
            <a:r>
              <a:rPr lang="en-US" dirty="0" smtClean="0"/>
              <a:t>to provide conditions for the reliable rating curves at hydrological stations,</a:t>
            </a:r>
          </a:p>
          <a:p>
            <a:pPr lvl="1" algn="just"/>
            <a:r>
              <a:rPr lang="en-US" dirty="0" smtClean="0"/>
              <a:t>to rehabilitate, modernize and complete hydrological stations facilities,</a:t>
            </a:r>
          </a:p>
          <a:p>
            <a:pPr lvl="1" algn="just"/>
            <a:r>
              <a:rPr lang="en-US" dirty="0" smtClean="0"/>
              <a:t>to support modernization of the groundwater station monitoring network.</a:t>
            </a:r>
          </a:p>
          <a:p>
            <a:pPr algn="just"/>
            <a:endParaRPr lang="en-US" dirty="0" smtClean="0"/>
          </a:p>
          <a:p>
            <a:pPr algn="just"/>
            <a:endParaRPr lang="sr-Latn-ME" dirty="0"/>
          </a:p>
        </p:txBody>
      </p:sp>
    </p:spTree>
    <p:extLst>
      <p:ext uri="{BB962C8B-B14F-4D97-AF65-F5344CB8AC3E}">
        <p14:creationId xmlns:p14="http://schemas.microsoft.com/office/powerpoint/2010/main" val="1997342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dirty="0" smtClean="0"/>
              <a:t>Next steps </a:t>
            </a:r>
            <a:r>
              <a:rPr lang="sr-Latn-ME" dirty="0" smtClean="0"/>
              <a:t>in near </a:t>
            </a:r>
            <a:r>
              <a:rPr lang="sr-Latn-ME" dirty="0" smtClean="0"/>
              <a:t>future</a:t>
            </a:r>
            <a:endParaRPr lang="sr-Latn-ME" dirty="0"/>
          </a:p>
        </p:txBody>
      </p:sp>
      <p:sp>
        <p:nvSpPr>
          <p:cNvPr id="3" name="Content Placeholder 2"/>
          <p:cNvSpPr>
            <a:spLocks noGrp="1"/>
          </p:cNvSpPr>
          <p:nvPr>
            <p:ph idx="1"/>
          </p:nvPr>
        </p:nvSpPr>
        <p:spPr/>
        <p:txBody>
          <a:bodyPr>
            <a:normAutofit fontScale="92500" lnSpcReduction="10000"/>
          </a:bodyPr>
          <a:lstStyle/>
          <a:p>
            <a:r>
              <a:rPr lang="en-US" dirty="0" smtClean="0"/>
              <a:t>to improve H</a:t>
            </a:r>
            <a:r>
              <a:rPr lang="sr-Latn-ME" dirty="0" smtClean="0"/>
              <a:t>M</a:t>
            </a:r>
            <a:r>
              <a:rPr lang="en-US" dirty="0" smtClean="0"/>
              <a:t> Observation Networks</a:t>
            </a:r>
          </a:p>
          <a:p>
            <a:r>
              <a:rPr lang="sr-Latn-ME" dirty="0" smtClean="0"/>
              <a:t>greater</a:t>
            </a:r>
            <a:r>
              <a:rPr lang="en-US" dirty="0" smtClean="0"/>
              <a:t> use of satellite </a:t>
            </a:r>
            <a:r>
              <a:rPr lang="en-US" dirty="0" err="1" smtClean="0"/>
              <a:t>data&amp;products</a:t>
            </a:r>
            <a:endParaRPr lang="en-US" dirty="0" smtClean="0"/>
          </a:p>
          <a:p>
            <a:r>
              <a:rPr lang="en-US" dirty="0" smtClean="0"/>
              <a:t>to </a:t>
            </a:r>
            <a:r>
              <a:rPr lang="en-US" dirty="0" smtClean="0"/>
              <a:t>strengthen the human </a:t>
            </a:r>
            <a:r>
              <a:rPr lang="en-US" dirty="0" smtClean="0"/>
              <a:t>capacity </a:t>
            </a:r>
            <a:r>
              <a:rPr lang="en-US" dirty="0"/>
              <a:t>of </a:t>
            </a:r>
            <a:r>
              <a:rPr lang="en-US" dirty="0" smtClean="0"/>
              <a:t>IHMS</a:t>
            </a:r>
            <a:endParaRPr lang="sr-Latn-ME" dirty="0" smtClean="0"/>
          </a:p>
          <a:p>
            <a:r>
              <a:rPr lang="sr-Latn-ME" dirty="0" smtClean="0"/>
              <a:t>t</a:t>
            </a:r>
            <a:r>
              <a:rPr lang="en-US" dirty="0" smtClean="0"/>
              <a:t>o </a:t>
            </a:r>
            <a:r>
              <a:rPr lang="en-US" dirty="0"/>
              <a:t>ensure a greater financial support and national budget </a:t>
            </a:r>
            <a:r>
              <a:rPr lang="en-US" dirty="0" smtClean="0"/>
              <a:t>allocations</a:t>
            </a:r>
            <a:endParaRPr lang="sr-Latn-ME" dirty="0" smtClean="0"/>
          </a:p>
          <a:p>
            <a:pPr lvl="1"/>
            <a:r>
              <a:rPr lang="sr-Latn-ME" dirty="0"/>
              <a:t>c</a:t>
            </a:r>
            <a:r>
              <a:rPr lang="sr-Latn-ME" dirty="0" smtClean="0"/>
              <a:t>ost for maintenance,  cost for education, annual salaries for „voluntary“ observers</a:t>
            </a:r>
            <a:endParaRPr lang="sr-Latn-ME" dirty="0" smtClean="0"/>
          </a:p>
          <a:p>
            <a:r>
              <a:rPr lang="sr-Latn-ME" dirty="0"/>
              <a:t>t</a:t>
            </a:r>
            <a:r>
              <a:rPr lang="sr-Latn-ME" dirty="0" smtClean="0"/>
              <a:t>o purchase a </a:t>
            </a:r>
            <a:r>
              <a:rPr lang="en-US" dirty="0" smtClean="0"/>
              <a:t>meteorological </a:t>
            </a:r>
            <a:r>
              <a:rPr lang="en-US" dirty="0"/>
              <a:t>radar </a:t>
            </a:r>
            <a:r>
              <a:rPr lang="sr-Latn-ME" dirty="0" smtClean="0"/>
              <a:t>and ensure all pre-conditions for operational use of it</a:t>
            </a:r>
            <a:endParaRPr lang="en-US" dirty="0"/>
          </a:p>
          <a:p>
            <a:endParaRPr lang="sr-Latn-ME" dirty="0" smtClean="0"/>
          </a:p>
          <a:p>
            <a:endParaRPr lang="sr-Latn-ME" dirty="0" smtClean="0"/>
          </a:p>
          <a:p>
            <a:endParaRPr lang="en-US" dirty="0" smtClean="0"/>
          </a:p>
          <a:p>
            <a:endParaRPr lang="en-US" dirty="0" smtClean="0"/>
          </a:p>
          <a:p>
            <a:endParaRPr lang="sr-Latn-ME" dirty="0"/>
          </a:p>
        </p:txBody>
      </p:sp>
    </p:spTree>
    <p:extLst>
      <p:ext uri="{BB962C8B-B14F-4D97-AF65-F5344CB8AC3E}">
        <p14:creationId xmlns:p14="http://schemas.microsoft.com/office/powerpoint/2010/main" val="18050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smtClean="0"/>
              <a:t>IHMS work between ICSEED13 and ICSEED 14</a:t>
            </a:r>
            <a:endParaRPr lang="sr-Latn-ME" dirty="0"/>
          </a:p>
        </p:txBody>
      </p:sp>
      <p:sp>
        <p:nvSpPr>
          <p:cNvPr id="3" name="Content Placeholder 2"/>
          <p:cNvSpPr>
            <a:spLocks noGrp="1"/>
          </p:cNvSpPr>
          <p:nvPr>
            <p:ph idx="1"/>
          </p:nvPr>
        </p:nvSpPr>
        <p:spPr/>
        <p:txBody>
          <a:bodyPr>
            <a:normAutofit/>
          </a:bodyPr>
          <a:lstStyle/>
          <a:p>
            <a:pPr algn="just"/>
            <a:r>
              <a:rPr lang="sr-Latn-ME" dirty="0" smtClean="0"/>
              <a:t>More f</a:t>
            </a:r>
            <a:r>
              <a:rPr lang="en-US" dirty="0" err="1" smtClean="0"/>
              <a:t>requent</a:t>
            </a:r>
            <a:r>
              <a:rPr lang="en-US" dirty="0" smtClean="0"/>
              <a:t> </a:t>
            </a:r>
            <a:r>
              <a:rPr lang="en-US" dirty="0"/>
              <a:t>communication with </a:t>
            </a:r>
            <a:r>
              <a:rPr lang="en-US" dirty="0" smtClean="0"/>
              <a:t>WMO</a:t>
            </a:r>
            <a:endParaRPr lang="sr-Latn-ME" dirty="0" smtClean="0"/>
          </a:p>
          <a:p>
            <a:pPr algn="just"/>
            <a:r>
              <a:rPr lang="sr-Latn-ME" dirty="0" smtClean="0"/>
              <a:t>Increase </a:t>
            </a:r>
            <a:r>
              <a:rPr lang="sr-Latn-ME" dirty="0" smtClean="0"/>
              <a:t>international, regional, national, local </a:t>
            </a:r>
            <a:r>
              <a:rPr lang="sr-Latn-ME" dirty="0" smtClean="0"/>
              <a:t>obligations</a:t>
            </a:r>
          </a:p>
          <a:p>
            <a:pPr algn="just"/>
            <a:r>
              <a:rPr lang="sr-Latn-ME" dirty="0"/>
              <a:t>New NFPs: WIGOS, WIS, GDPFS, </a:t>
            </a:r>
            <a:r>
              <a:rPr lang="sr-Latn-ME" dirty="0" smtClean="0"/>
              <a:t>IPCC</a:t>
            </a:r>
            <a:endParaRPr lang="sr-Latn-ME" dirty="0" smtClean="0"/>
          </a:p>
          <a:p>
            <a:pPr algn="just"/>
            <a:r>
              <a:rPr lang="sr-Latn-ME" dirty="0" smtClean="0"/>
              <a:t>Participation in number of projects, new projects </a:t>
            </a:r>
            <a:r>
              <a:rPr lang="sr-Latn-ME" dirty="0" smtClean="0"/>
              <a:t>start...</a:t>
            </a:r>
            <a:endParaRPr lang="sr-Latn-ME" dirty="0"/>
          </a:p>
        </p:txBody>
      </p:sp>
    </p:spTree>
    <p:extLst>
      <p:ext uri="{BB962C8B-B14F-4D97-AF65-F5344CB8AC3E}">
        <p14:creationId xmlns:p14="http://schemas.microsoft.com/office/powerpoint/2010/main" val="619313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187BE847-11EF-4868-A34D-6221A898EFC9}" type="slidenum">
              <a:rPr lang="en-US">
                <a:solidFill>
                  <a:srgbClr val="000000"/>
                </a:solidFill>
              </a:rPr>
              <a:pPr>
                <a:defRPr/>
              </a:pPr>
              <a:t>20</a:t>
            </a:fld>
            <a:endParaRPr lang="en-US" dirty="0">
              <a:solidFill>
                <a:srgbClr val="000000"/>
              </a:solidFill>
            </a:endParaRPr>
          </a:p>
        </p:txBody>
      </p:sp>
      <p:sp>
        <p:nvSpPr>
          <p:cNvPr id="71686" name="Text Box 6"/>
          <p:cNvSpPr txBox="1">
            <a:spLocks noChangeArrowheads="1"/>
          </p:cNvSpPr>
          <p:nvPr/>
        </p:nvSpPr>
        <p:spPr bwMode="auto">
          <a:xfrm>
            <a:off x="138112" y="609600"/>
            <a:ext cx="87915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sr-Latn-CS" sz="3600" b="1" i="1" dirty="0" smtClean="0">
                <a:solidFill>
                  <a:srgbClr val="000066"/>
                </a:solidFill>
                <a:latin typeface="Times New Roman" pitchFamily="18" charset="0"/>
              </a:rPr>
              <a:t>THANK        YOU </a:t>
            </a:r>
          </a:p>
          <a:p>
            <a:pPr algn="ctr" fontAlgn="base">
              <a:spcBef>
                <a:spcPct val="0"/>
              </a:spcBef>
              <a:spcAft>
                <a:spcPct val="0"/>
              </a:spcAft>
            </a:pPr>
            <a:r>
              <a:rPr lang="sr-Latn-CS" sz="3600" b="1" i="1" dirty="0" smtClean="0">
                <a:solidFill>
                  <a:srgbClr val="000066"/>
                </a:solidFill>
                <a:latin typeface="Times New Roman" pitchFamily="18" charset="0"/>
              </a:rPr>
              <a:t>FOR </a:t>
            </a:r>
          </a:p>
          <a:p>
            <a:pPr algn="ctr" fontAlgn="base">
              <a:spcBef>
                <a:spcPct val="0"/>
              </a:spcBef>
              <a:spcAft>
                <a:spcPct val="0"/>
              </a:spcAft>
            </a:pPr>
            <a:r>
              <a:rPr lang="sr-Latn-CS" sz="3600" b="1" i="1" dirty="0" smtClean="0">
                <a:solidFill>
                  <a:srgbClr val="000066"/>
                </a:solidFill>
                <a:latin typeface="Times New Roman" pitchFamily="18" charset="0"/>
              </a:rPr>
              <a:t>YOUR    ATTENTION!</a:t>
            </a:r>
          </a:p>
          <a:p>
            <a:pPr algn="ctr" fontAlgn="base">
              <a:spcBef>
                <a:spcPct val="0"/>
              </a:spcBef>
              <a:spcAft>
                <a:spcPct val="0"/>
              </a:spcAft>
            </a:pPr>
            <a:endParaRPr lang="en-US" sz="3600" i="1" dirty="0" smtClean="0">
              <a:solidFill>
                <a:srgbClr val="000066"/>
              </a:solidFill>
              <a:effectLst>
                <a:outerShdw blurRad="38100" dist="38100" dir="2700000" algn="tl">
                  <a:srgbClr val="C0C0C0"/>
                </a:outerShdw>
              </a:effectLst>
              <a:latin typeface="Times New Roman" pitchFamily="18" charset="0"/>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99482"/>
            <a:ext cx="1330543" cy="58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226805"/>
            <a:ext cx="198538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489813"/>
            <a:ext cx="256740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30" y="4953000"/>
            <a:ext cx="222408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429000"/>
            <a:ext cx="1985961" cy="137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977" y="609600"/>
            <a:ext cx="858837"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03199" y="5598405"/>
            <a:ext cx="3085717" cy="369332"/>
          </a:xfrm>
          <a:prstGeom prst="rect">
            <a:avLst/>
          </a:prstGeom>
          <a:noFill/>
        </p:spPr>
        <p:txBody>
          <a:bodyPr wrap="none" rtlCol="0">
            <a:spAutoFit/>
          </a:bodyPr>
          <a:lstStyle/>
          <a:p>
            <a:r>
              <a:rPr lang="sr-Latn-ME" b="1" dirty="0">
                <a:solidFill>
                  <a:schemeClr val="tx2">
                    <a:lumMod val="75000"/>
                  </a:schemeClr>
                </a:solidFill>
              </a:rPr>
              <a:t>s</a:t>
            </a:r>
            <a:r>
              <a:rPr lang="sr-Latn-ME" b="1" dirty="0" smtClean="0">
                <a:solidFill>
                  <a:schemeClr val="tx2">
                    <a:lumMod val="75000"/>
                  </a:schemeClr>
                </a:solidFill>
              </a:rPr>
              <a:t>anja.pavicevic@meteo.co.me</a:t>
            </a:r>
            <a:endParaRPr lang="sr-Latn-ME" b="1" dirty="0">
              <a:solidFill>
                <a:schemeClr val="tx2">
                  <a:lumMod val="75000"/>
                </a:schemeClr>
              </a:solidFill>
            </a:endParaRPr>
          </a:p>
        </p:txBody>
      </p:sp>
    </p:spTree>
    <p:extLst>
      <p:ext uri="{BB962C8B-B14F-4D97-AF65-F5344CB8AC3E}">
        <p14:creationId xmlns:p14="http://schemas.microsoft.com/office/powerpoint/2010/main" val="2309449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National strategic docs</a:t>
            </a:r>
            <a:endParaRPr lang="sr-Latn-ME" dirty="0"/>
          </a:p>
        </p:txBody>
      </p:sp>
      <p:sp>
        <p:nvSpPr>
          <p:cNvPr id="8" name="Rectangle 7"/>
          <p:cNvSpPr/>
          <p:nvPr/>
        </p:nvSpPr>
        <p:spPr>
          <a:xfrm>
            <a:off x="179512" y="1916832"/>
            <a:ext cx="8712968" cy="4339650"/>
          </a:xfrm>
          <a:prstGeom prst="rect">
            <a:avLst/>
          </a:prstGeom>
        </p:spPr>
        <p:txBody>
          <a:bodyPr wrap="square">
            <a:spAutoFit/>
          </a:bodyPr>
          <a:lstStyle/>
          <a:p>
            <a:pPr marL="285750" indent="-285750">
              <a:buFont typeface="Arial" panose="020B0604020202020204" pitchFamily="34" charset="0"/>
              <a:buChar char="•"/>
            </a:pPr>
            <a:r>
              <a:rPr lang="en-US" sz="2400" dirty="0" smtClean="0"/>
              <a:t>UNFCCC</a:t>
            </a:r>
            <a:r>
              <a:rPr lang="sr-Latn-ME" sz="2400" dirty="0" smtClean="0"/>
              <a:t> –Submited </a:t>
            </a:r>
            <a:r>
              <a:rPr lang="en-US" sz="2400" dirty="0" smtClean="0"/>
              <a:t> INC</a:t>
            </a:r>
            <a:r>
              <a:rPr lang="sr-Latn-ME" sz="2400" dirty="0" smtClean="0"/>
              <a:t> 2010</a:t>
            </a:r>
            <a:r>
              <a:rPr lang="en-US" sz="2400" dirty="0" smtClean="0"/>
              <a:t>, SNC</a:t>
            </a:r>
            <a:r>
              <a:rPr lang="sr-Latn-ME" sz="2400" dirty="0" smtClean="0"/>
              <a:t> 2015, i</a:t>
            </a:r>
            <a:r>
              <a:rPr lang="en-US" sz="2400" dirty="0" smtClean="0"/>
              <a:t>n </a:t>
            </a:r>
            <a:r>
              <a:rPr lang="en-US" sz="2400" dirty="0"/>
              <a:t>progress </a:t>
            </a:r>
            <a:r>
              <a:rPr lang="en-US" sz="2400" dirty="0" smtClean="0"/>
              <a:t>TNC</a:t>
            </a:r>
            <a:endParaRPr lang="en-US" sz="2400" dirty="0"/>
          </a:p>
          <a:p>
            <a:pPr marL="285750" indent="-285750">
              <a:buFont typeface="Arial" panose="020B0604020202020204" pitchFamily="34" charset="0"/>
              <a:buChar char="•"/>
            </a:pPr>
            <a:r>
              <a:rPr lang="sr-Latn-ME" sz="2400" dirty="0" smtClean="0"/>
              <a:t>National startegy on climate change to 2030</a:t>
            </a:r>
          </a:p>
          <a:p>
            <a:pPr marL="285750" indent="-285750">
              <a:buFont typeface="Arial" panose="020B0604020202020204" pitchFamily="34" charset="0"/>
              <a:buChar char="•"/>
            </a:pPr>
            <a:r>
              <a:rPr lang="sr-Latn-ME" sz="2400" dirty="0" smtClean="0"/>
              <a:t>National strategy on agriculture and rural areas 2015-2020</a:t>
            </a:r>
          </a:p>
          <a:p>
            <a:pPr marL="285750" indent="-285750">
              <a:buFont typeface="Arial" panose="020B0604020202020204" pitchFamily="34" charset="0"/>
              <a:buChar char="•"/>
            </a:pPr>
            <a:r>
              <a:rPr lang="sr-Latn-ME" sz="2400" dirty="0" smtClean="0"/>
              <a:t>National strategy on integral management of coastal areas</a:t>
            </a:r>
          </a:p>
          <a:p>
            <a:pPr marL="285750" indent="-285750">
              <a:buFont typeface="Arial" panose="020B0604020202020204" pitchFamily="34" charset="0"/>
              <a:buChar char="•"/>
            </a:pPr>
            <a:r>
              <a:rPr lang="sr-Latn-ME" sz="2400" dirty="0" smtClean="0"/>
              <a:t>National </a:t>
            </a:r>
            <a:r>
              <a:rPr lang="sr-Latn-ME" sz="2400" dirty="0" smtClean="0"/>
              <a:t>Council </a:t>
            </a:r>
            <a:r>
              <a:rPr lang="sr-Latn-ME" sz="2400" dirty="0" smtClean="0"/>
              <a:t>on Sustainable development, climate change and integral management on coastal area</a:t>
            </a:r>
          </a:p>
          <a:p>
            <a:pPr marL="285750" indent="-285750">
              <a:buFont typeface="Arial" panose="020B0604020202020204" pitchFamily="34" charset="0"/>
              <a:buChar char="•"/>
            </a:pPr>
            <a:r>
              <a:rPr lang="en-US" sz="2400" dirty="0"/>
              <a:t>National DRR </a:t>
            </a:r>
            <a:r>
              <a:rPr lang="en-US" sz="2400" dirty="0" smtClean="0"/>
              <a:t>platform</a:t>
            </a:r>
            <a:endParaRPr lang="sr-Latn-ME" sz="2400" dirty="0" smtClean="0"/>
          </a:p>
          <a:p>
            <a:pPr marL="285750" indent="-285750">
              <a:buFont typeface="Arial" panose="020B0604020202020204" pitchFamily="34" charset="0"/>
              <a:buChar char="•"/>
            </a:pPr>
            <a:r>
              <a:rPr lang="en-US" sz="2400" dirty="0" smtClean="0"/>
              <a:t>MNE </a:t>
            </a:r>
            <a:r>
              <a:rPr lang="en-US" sz="2400" dirty="0"/>
              <a:t>Country Strategy Paper, IPA II programming 2014-2020 </a:t>
            </a:r>
          </a:p>
          <a:p>
            <a:pPr marL="742950" lvl="1" indent="-285750">
              <a:buFont typeface="Arial" panose="020B0604020202020204" pitchFamily="34" charset="0"/>
              <a:buChar char="•"/>
            </a:pPr>
            <a:r>
              <a:rPr lang="en-US" sz="2400" dirty="0"/>
              <a:t>Air Quality and water quality equipment</a:t>
            </a:r>
          </a:p>
          <a:p>
            <a:pPr marL="742950" lvl="1" indent="-285750">
              <a:buFont typeface="Arial" panose="020B0604020202020204" pitchFamily="34" charset="0"/>
              <a:buChar char="•"/>
            </a:pPr>
            <a:r>
              <a:rPr lang="en-US" sz="2400" dirty="0"/>
              <a:t>Establishment of HM radar network </a:t>
            </a:r>
          </a:p>
          <a:p>
            <a:pPr marL="285750" indent="-285750">
              <a:buFont typeface="Arial" panose="020B0604020202020204" pitchFamily="34" charset="0"/>
              <a:buChar char="•"/>
            </a:pPr>
            <a:endParaRPr lang="sr-Latn-ME" dirty="0" smtClean="0"/>
          </a:p>
          <a:p>
            <a:endParaRPr lang="sr-Latn-ME" dirty="0" smtClean="0"/>
          </a:p>
        </p:txBody>
      </p:sp>
    </p:spTree>
    <p:extLst>
      <p:ext uri="{BB962C8B-B14F-4D97-AF65-F5344CB8AC3E}">
        <p14:creationId xmlns:p14="http://schemas.microsoft.com/office/powerpoint/2010/main" val="4270972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a:t>2015 Year </a:t>
            </a:r>
            <a:r>
              <a:rPr lang="sr-Latn-ME" dirty="0" smtClean="0"/>
              <a:t>of </a:t>
            </a:r>
            <a:r>
              <a:rPr lang="sr-Latn-ME" dirty="0"/>
              <a:t>elections</a:t>
            </a:r>
          </a:p>
        </p:txBody>
      </p:sp>
      <p:sp>
        <p:nvSpPr>
          <p:cNvPr id="3" name="Content Placeholder 2"/>
          <p:cNvSpPr>
            <a:spLocks noGrp="1"/>
          </p:cNvSpPr>
          <p:nvPr>
            <p:ph idx="1"/>
          </p:nvPr>
        </p:nvSpPr>
        <p:spPr>
          <a:xfrm>
            <a:off x="4895528" y="1623394"/>
            <a:ext cx="4166280" cy="2497802"/>
          </a:xfrm>
        </p:spPr>
        <p:txBody>
          <a:bodyPr>
            <a:normAutofit/>
          </a:bodyPr>
          <a:lstStyle/>
          <a:p>
            <a:pPr marL="457200" algn="just">
              <a:lnSpc>
                <a:spcPct val="115000"/>
              </a:lnSpc>
              <a:spcAft>
                <a:spcPts val="0"/>
              </a:spcAft>
            </a:pPr>
            <a:r>
              <a:rPr lang="en-US" sz="1800" dirty="0" smtClean="0">
                <a:ea typeface="Calibri"/>
                <a:cs typeface="Times New Roman"/>
              </a:rPr>
              <a:t>27 Oct - 31 Oct</a:t>
            </a:r>
            <a:r>
              <a:rPr lang="sr-Latn-ME" sz="1800" dirty="0" smtClean="0">
                <a:ea typeface="Calibri"/>
                <a:cs typeface="Times New Roman"/>
              </a:rPr>
              <a:t> 2014</a:t>
            </a:r>
            <a:r>
              <a:rPr lang="en-US" sz="1800" dirty="0" smtClean="0">
                <a:ea typeface="Calibri"/>
                <a:cs typeface="Times New Roman"/>
              </a:rPr>
              <a:t>	40th Session of IPCC (adoption and approval of SYR AR5)(Copenhagen, Denmark)</a:t>
            </a:r>
            <a:endParaRPr lang="sr-Latn-ME" sz="1800" dirty="0" smtClean="0">
              <a:ea typeface="Calibri"/>
              <a:cs typeface="Times New Roman"/>
            </a:endParaRPr>
          </a:p>
          <a:p>
            <a:pPr marL="457200" algn="just">
              <a:lnSpc>
                <a:spcPct val="115000"/>
              </a:lnSpc>
              <a:spcAft>
                <a:spcPts val="0"/>
              </a:spcAft>
            </a:pPr>
            <a:r>
              <a:rPr lang="sr-Latn-ME" sz="1800" dirty="0" smtClean="0">
                <a:ea typeface="Calibri"/>
                <a:cs typeface="Times New Roman"/>
              </a:rPr>
              <a:t>24 </a:t>
            </a:r>
            <a:r>
              <a:rPr lang="sr-Latn-ME" sz="1800" dirty="0">
                <a:ea typeface="Calibri"/>
                <a:cs typeface="Times New Roman"/>
              </a:rPr>
              <a:t>Feb - 27 </a:t>
            </a:r>
            <a:r>
              <a:rPr lang="sr-Latn-ME" sz="1800" dirty="0" smtClean="0">
                <a:ea typeface="Calibri"/>
                <a:cs typeface="Times New Roman"/>
              </a:rPr>
              <a:t>Feb 2015</a:t>
            </a:r>
            <a:r>
              <a:rPr lang="sr-Latn-ME" sz="1800" dirty="0">
                <a:ea typeface="Calibri"/>
                <a:cs typeface="Times New Roman"/>
              </a:rPr>
              <a:t>	41st Session of the IPCC (Nairobi, Kenya)</a:t>
            </a:r>
          </a:p>
          <a:p>
            <a:pPr marL="457200" algn="just">
              <a:lnSpc>
                <a:spcPct val="115000"/>
              </a:lnSpc>
              <a:spcAft>
                <a:spcPts val="0"/>
              </a:spcAft>
            </a:pPr>
            <a:r>
              <a:rPr lang="sr-Latn-ME" sz="1800" dirty="0">
                <a:ea typeface="Calibri"/>
                <a:cs typeface="Times New Roman"/>
              </a:rPr>
              <a:t>5 Oct - 8 Oct	</a:t>
            </a:r>
            <a:r>
              <a:rPr lang="sr-Latn-ME" sz="1800" dirty="0" smtClean="0">
                <a:ea typeface="Calibri"/>
                <a:cs typeface="Times New Roman"/>
              </a:rPr>
              <a:t>2015 42nd </a:t>
            </a:r>
            <a:r>
              <a:rPr lang="sr-Latn-ME" sz="1800" dirty="0">
                <a:ea typeface="Calibri"/>
                <a:cs typeface="Times New Roman"/>
              </a:rPr>
              <a:t>Session of the IPCC (Dubrovnik, Croatia</a:t>
            </a:r>
            <a:r>
              <a:rPr lang="sr-Latn-ME" sz="1800" dirty="0" smtClean="0">
                <a:ea typeface="Calibri"/>
                <a:cs typeface="Times New Roman"/>
              </a:rPr>
              <a:t>)</a:t>
            </a:r>
            <a:endParaRPr lang="sr-Latn-ME" sz="1800" dirty="0">
              <a:ea typeface="Calibri"/>
              <a:cs typeface="Times New Roman"/>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368319"/>
            <a:ext cx="2886412" cy="199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821" y="6383319"/>
            <a:ext cx="256698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36" y="2348596"/>
            <a:ext cx="3275856" cy="161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3528" y="1700808"/>
            <a:ext cx="4572000" cy="646331"/>
          </a:xfrm>
          <a:prstGeom prst="rect">
            <a:avLst/>
          </a:prstGeom>
        </p:spPr>
        <p:txBody>
          <a:bodyPr>
            <a:spAutoFit/>
          </a:bodyPr>
          <a:lstStyle/>
          <a:p>
            <a:r>
              <a:rPr lang="en-US" b="1" u="sng" dirty="0">
                <a:hlinkClick r:id="rId5"/>
              </a:rPr>
              <a:t>Seventeenth World Meteorological Congress (Cg-17)</a:t>
            </a:r>
            <a:endParaRPr lang="sr-Latn-ME" dirty="0"/>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4121196"/>
            <a:ext cx="1718828" cy="2272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4232040"/>
            <a:ext cx="2116092" cy="227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704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EUMETSAT</a:t>
            </a:r>
            <a:endParaRPr lang="sr-Latn-ME" dirty="0"/>
          </a:p>
        </p:txBody>
      </p:sp>
      <p:sp>
        <p:nvSpPr>
          <p:cNvPr id="3" name="Content Placeholder 2"/>
          <p:cNvSpPr>
            <a:spLocks noGrp="1"/>
          </p:cNvSpPr>
          <p:nvPr>
            <p:ph idx="1"/>
          </p:nvPr>
        </p:nvSpPr>
        <p:spPr/>
        <p:txBody>
          <a:bodyPr/>
          <a:lstStyle/>
          <a:p>
            <a:r>
              <a:rPr lang="sr-Latn-ME" dirty="0" smtClean="0"/>
              <a:t>Workshop Darmstadt 2014</a:t>
            </a:r>
          </a:p>
          <a:p>
            <a:r>
              <a:rPr lang="sr-Latn-ME" dirty="0" smtClean="0"/>
              <a:t>Traainings in Thessaloniky 2014, 2015</a:t>
            </a:r>
          </a:p>
          <a:p>
            <a:r>
              <a:rPr lang="sr-Latn-ME" dirty="0" smtClean="0"/>
              <a:t>SEE Meeting on training needs -Ljubljana 2015</a:t>
            </a:r>
          </a:p>
          <a:p>
            <a:pPr marL="0" indent="0">
              <a:buNone/>
            </a:pPr>
            <a:endParaRPr lang="sr-Latn-ME" dirty="0" smtClean="0"/>
          </a:p>
          <a:p>
            <a:r>
              <a:rPr lang="it-IT" dirty="0"/>
              <a:t>Info day Tirana Albania 2015</a:t>
            </a:r>
            <a:endParaRPr lang="sr-Latn-ME" dirty="0"/>
          </a:p>
        </p:txBody>
      </p:sp>
      <p:pic>
        <p:nvPicPr>
          <p:cNvPr id="1026" name="Picture 2" descr="Minister of Agriculture, Rural Development and Water Management of Albania, Prof Edmond Panariti (first row, fourth from the right),&amp;nbsp;EUMETSAT Director General Alain Ratier (first row, fifth from the right) and other participants&amp;nbsp;in the Information Day&lt;br /&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356992"/>
            <a:ext cx="4314932" cy="323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223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SEECOP</a:t>
            </a:r>
            <a:endParaRPr lang="sr-Latn-ME" dirty="0"/>
          </a:p>
        </p:txBody>
      </p:sp>
      <p:sp>
        <p:nvSpPr>
          <p:cNvPr id="3" name="Content Placeholder 2"/>
          <p:cNvSpPr>
            <a:spLocks noGrp="1"/>
          </p:cNvSpPr>
          <p:nvPr>
            <p:ph idx="1"/>
          </p:nvPr>
        </p:nvSpPr>
        <p:spPr>
          <a:xfrm>
            <a:off x="0" y="1196752"/>
            <a:ext cx="9144000" cy="4525963"/>
          </a:xfrm>
        </p:spPr>
        <p:txBody>
          <a:bodyPr>
            <a:normAutofit/>
          </a:bodyPr>
          <a:lstStyle/>
          <a:p>
            <a:pPr algn="just"/>
            <a:r>
              <a:rPr lang="en-US" sz="2600" dirty="0" smtClean="0"/>
              <a:t>Based on the Technical Annex to the existing MoU between the SEEVCCC and its partners AGREEMENT on South-East European Consortium for Operational weather Prediction (SEECOP) </a:t>
            </a:r>
          </a:p>
          <a:p>
            <a:pPr algn="just"/>
            <a:r>
              <a:rPr lang="en-US" sz="2600" dirty="0"/>
              <a:t>The long-term objective is to provide SEECOP Members with a state-of-the-art NWP system based on the application of the Nonhydrostatic Multiscale Model on B-Grid (NMMB model) provided by NCEP (National Centers for Environmental Prediction, USA)</a:t>
            </a:r>
            <a:endParaRPr lang="sr-Latn-ME" sz="2600" dirty="0"/>
          </a:p>
        </p:txBody>
      </p:sp>
      <p:pic>
        <p:nvPicPr>
          <p:cNvPr id="4" name="Picture 3"/>
          <p:cNvPicPr/>
          <p:nvPr/>
        </p:nvPicPr>
        <p:blipFill>
          <a:blip r:embed="rId2"/>
          <a:stretch>
            <a:fillRect/>
          </a:stretch>
        </p:blipFill>
        <p:spPr>
          <a:xfrm>
            <a:off x="5508104" y="5085184"/>
            <a:ext cx="3188970" cy="1546225"/>
          </a:xfrm>
          <a:prstGeom prst="rect">
            <a:avLst/>
          </a:prstGeom>
        </p:spPr>
      </p:pic>
      <p:sp>
        <p:nvSpPr>
          <p:cNvPr id="5" name="TextBox 4"/>
          <p:cNvSpPr txBox="1"/>
          <p:nvPr/>
        </p:nvSpPr>
        <p:spPr>
          <a:xfrm>
            <a:off x="323528" y="5258131"/>
            <a:ext cx="4824536" cy="1477328"/>
          </a:xfrm>
          <a:prstGeom prst="rect">
            <a:avLst/>
          </a:prstGeom>
          <a:noFill/>
        </p:spPr>
        <p:txBody>
          <a:bodyPr wrap="square" rtlCol="0">
            <a:spAutoFit/>
          </a:bodyPr>
          <a:lstStyle/>
          <a:p>
            <a:pPr algn="just"/>
            <a:r>
              <a:rPr lang="en-US" dirty="0"/>
              <a:t>Republic of Albania, the Federation of Bosnia and Herzegovina (Bosnia and Herzegovina), the Republic of Srpska (Bosnia and Herzegovina), the Republic of Macedonia, Montenegro and the Republic of Serbia.</a:t>
            </a:r>
          </a:p>
        </p:txBody>
      </p:sp>
    </p:spTree>
    <p:extLst>
      <p:ext uri="{BB962C8B-B14F-4D97-AF65-F5344CB8AC3E}">
        <p14:creationId xmlns:p14="http://schemas.microsoft.com/office/powerpoint/2010/main" val="168769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SEECOF &amp; MEDCOF</a:t>
            </a:r>
            <a:endParaRPr lang="sr-Latn-ME" dirty="0"/>
          </a:p>
        </p:txBody>
      </p:sp>
      <p:sp>
        <p:nvSpPr>
          <p:cNvPr id="3" name="Content Placeholder 2"/>
          <p:cNvSpPr>
            <a:spLocks noGrp="1"/>
          </p:cNvSpPr>
          <p:nvPr>
            <p:ph idx="1"/>
          </p:nvPr>
        </p:nvSpPr>
        <p:spPr/>
        <p:txBody>
          <a:bodyPr/>
          <a:lstStyle/>
          <a:p>
            <a:pPr lvl="0"/>
            <a:r>
              <a:rPr lang="sr-Latn-ME" dirty="0"/>
              <a:t>SEECOF MEDCOF GFCS Antalya 2014 </a:t>
            </a:r>
          </a:p>
          <a:p>
            <a:r>
              <a:rPr lang="sr-Latn-ME" dirty="0"/>
              <a:t>SEECOF MEDCOF Marrakesh </a:t>
            </a:r>
            <a:r>
              <a:rPr lang="sr-Latn-ME" dirty="0" smtClean="0"/>
              <a:t>2015, soon</a:t>
            </a:r>
            <a:endParaRPr lang="sr-Latn-ME" dirty="0"/>
          </a:p>
        </p:txBody>
      </p:sp>
      <p:pic>
        <p:nvPicPr>
          <p:cNvPr id="4" name="Picture 3"/>
          <p:cNvPicPr/>
          <p:nvPr/>
        </p:nvPicPr>
        <p:blipFill>
          <a:blip r:embed="rId2"/>
          <a:stretch>
            <a:fillRect/>
          </a:stretch>
        </p:blipFill>
        <p:spPr>
          <a:xfrm>
            <a:off x="1641030" y="4060692"/>
            <a:ext cx="5760720" cy="2655570"/>
          </a:xfrm>
          <a:prstGeom prst="rect">
            <a:avLst/>
          </a:prstGeom>
        </p:spPr>
      </p:pic>
      <p:pic>
        <p:nvPicPr>
          <p:cNvPr id="6" name="Picture 5"/>
          <p:cNvPicPr/>
          <p:nvPr/>
        </p:nvPicPr>
        <p:blipFill>
          <a:blip r:embed="rId3"/>
          <a:stretch>
            <a:fillRect/>
          </a:stretch>
        </p:blipFill>
        <p:spPr>
          <a:xfrm>
            <a:off x="1155513" y="3215525"/>
            <a:ext cx="1774190" cy="303530"/>
          </a:xfrm>
          <a:prstGeom prst="rect">
            <a:avLst/>
          </a:prstGeom>
        </p:spPr>
      </p:pic>
      <p:pic>
        <p:nvPicPr>
          <p:cNvPr id="7" name="Picture 6"/>
          <p:cNvPicPr/>
          <p:nvPr/>
        </p:nvPicPr>
        <p:blipFill>
          <a:blip r:embed="rId4"/>
          <a:stretch>
            <a:fillRect/>
          </a:stretch>
        </p:blipFill>
        <p:spPr>
          <a:xfrm>
            <a:off x="3912623" y="3181870"/>
            <a:ext cx="1217533" cy="337185"/>
          </a:xfrm>
          <a:prstGeom prst="rect">
            <a:avLst/>
          </a:prstGeom>
        </p:spPr>
      </p:pic>
      <p:pic>
        <p:nvPicPr>
          <p:cNvPr id="8" name="Picture 7"/>
          <p:cNvPicPr/>
          <p:nvPr/>
        </p:nvPicPr>
        <p:blipFill>
          <a:blip r:embed="rId5"/>
          <a:stretch>
            <a:fillRect/>
          </a:stretch>
        </p:blipFill>
        <p:spPr>
          <a:xfrm>
            <a:off x="6479730" y="3216160"/>
            <a:ext cx="1844040" cy="322580"/>
          </a:xfrm>
          <a:prstGeom prst="rect">
            <a:avLst/>
          </a:prstGeom>
        </p:spPr>
      </p:pic>
    </p:spTree>
    <p:extLst>
      <p:ext uri="{BB962C8B-B14F-4D97-AF65-F5344CB8AC3E}">
        <p14:creationId xmlns:p14="http://schemas.microsoft.com/office/powerpoint/2010/main" val="820940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dirty="0" smtClean="0"/>
              <a:t>ECRAN 2014-2015</a:t>
            </a:r>
            <a:endParaRPr lang="sr-Latn-ME"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1036" y="5376572"/>
            <a:ext cx="4664714" cy="50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stretch>
            <a:fillRect/>
          </a:stretch>
        </p:blipFill>
        <p:spPr>
          <a:xfrm>
            <a:off x="7452320" y="3573016"/>
            <a:ext cx="1391285" cy="3006725"/>
          </a:xfrm>
          <a:prstGeom prst="rect">
            <a:avLst/>
          </a:prstGeom>
        </p:spPr>
      </p:pic>
      <p:pic>
        <p:nvPicPr>
          <p:cNvPr id="6" name="Picture 5"/>
          <p:cNvPicPr/>
          <p:nvPr/>
        </p:nvPicPr>
        <p:blipFill>
          <a:blip r:embed="rId4"/>
          <a:stretch>
            <a:fillRect/>
          </a:stretch>
        </p:blipFill>
        <p:spPr>
          <a:xfrm>
            <a:off x="251520" y="4943692"/>
            <a:ext cx="2382520" cy="1875790"/>
          </a:xfrm>
          <a:prstGeom prst="rect">
            <a:avLst/>
          </a:prstGeom>
        </p:spPr>
      </p:pic>
      <p:sp>
        <p:nvSpPr>
          <p:cNvPr id="4" name="Rectangle 3"/>
          <p:cNvSpPr/>
          <p:nvPr/>
        </p:nvSpPr>
        <p:spPr>
          <a:xfrm>
            <a:off x="107503" y="2807191"/>
            <a:ext cx="8736101" cy="923330"/>
          </a:xfrm>
          <a:prstGeom prst="rect">
            <a:avLst/>
          </a:prstGeom>
        </p:spPr>
        <p:txBody>
          <a:bodyPr wrap="square">
            <a:spAutoFit/>
          </a:bodyPr>
          <a:lstStyle/>
          <a:p>
            <a:pPr lvl="0" algn="just"/>
            <a:r>
              <a:rPr lang="sr-Latn-ME" dirty="0"/>
              <a:t>ECRAN WG1  Capacity building on modeling, scenario </a:t>
            </a:r>
            <a:r>
              <a:rPr lang="sr-Latn-ME" dirty="0" smtClean="0"/>
              <a:t>development</a:t>
            </a:r>
          </a:p>
          <a:p>
            <a:pPr marL="285750" lvl="0" indent="-285750" algn="just">
              <a:buFont typeface="Arial" panose="020B0604020202020204" pitchFamily="34" charset="0"/>
              <a:buChar char="•"/>
            </a:pPr>
            <a:r>
              <a:rPr lang="sr-Latn-ME" dirty="0" smtClean="0"/>
              <a:t>Long-range </a:t>
            </a:r>
            <a:r>
              <a:rPr lang="sr-Latn-ME" dirty="0"/>
              <a:t>Energy Alternatives Planning System LEAP </a:t>
            </a:r>
            <a:endParaRPr lang="sr-Latn-ME" dirty="0" smtClean="0"/>
          </a:p>
          <a:p>
            <a:pPr marL="285750" lvl="0" indent="-285750" algn="just">
              <a:buFont typeface="Arial" panose="020B0604020202020204" pitchFamily="34" charset="0"/>
              <a:buChar char="•"/>
            </a:pPr>
            <a:r>
              <a:rPr lang="sr-Latn-ME" dirty="0" smtClean="0"/>
              <a:t>Skopje</a:t>
            </a:r>
            <a:r>
              <a:rPr lang="sr-Latn-ME" dirty="0"/>
              <a:t>, Tirana, Istanbul, Zagreb, </a:t>
            </a:r>
          </a:p>
        </p:txBody>
      </p:sp>
      <p:sp>
        <p:nvSpPr>
          <p:cNvPr id="7" name="Rectangle 6"/>
          <p:cNvSpPr/>
          <p:nvPr/>
        </p:nvSpPr>
        <p:spPr>
          <a:xfrm>
            <a:off x="107504" y="3743363"/>
            <a:ext cx="7178561" cy="1200329"/>
          </a:xfrm>
          <a:prstGeom prst="rect">
            <a:avLst/>
          </a:prstGeom>
        </p:spPr>
        <p:txBody>
          <a:bodyPr wrap="square">
            <a:spAutoFit/>
          </a:bodyPr>
          <a:lstStyle/>
          <a:p>
            <a:pPr lvl="0" algn="just"/>
            <a:r>
              <a:rPr lang="sr-Latn-ME" dirty="0"/>
              <a:t>ECRAN WG4  Climate change </a:t>
            </a:r>
            <a:r>
              <a:rPr lang="sr-Latn-ME" dirty="0" smtClean="0"/>
              <a:t>adaptation </a:t>
            </a:r>
          </a:p>
          <a:p>
            <a:pPr marL="285750" lvl="0" indent="-285750" algn="just">
              <a:buFont typeface="Arial" panose="020B0604020202020204" pitchFamily="34" charset="0"/>
              <a:buChar char="•"/>
            </a:pPr>
            <a:r>
              <a:rPr lang="sr-Latn-ME" dirty="0" smtClean="0"/>
              <a:t>to </a:t>
            </a:r>
            <a:r>
              <a:rPr lang="sr-Latn-ME" dirty="0"/>
              <a:t>promote actions in order to be capable of taking the necessary measures to adapt as region most affected by climate change </a:t>
            </a:r>
          </a:p>
          <a:p>
            <a:pPr marL="285750" lvl="0" indent="-285750" algn="just">
              <a:buFont typeface="Arial" panose="020B0604020202020204" pitchFamily="34" charset="0"/>
              <a:buChar char="•"/>
            </a:pPr>
            <a:r>
              <a:rPr lang="sr-Latn-ME" dirty="0" smtClean="0"/>
              <a:t>Skoplje</a:t>
            </a:r>
            <a:r>
              <a:rPr lang="sr-Latn-ME" dirty="0"/>
              <a:t>, Tirana, Ankara, Zagreb, Tirana, Zagreb</a:t>
            </a:r>
          </a:p>
        </p:txBody>
      </p:sp>
      <p:sp>
        <p:nvSpPr>
          <p:cNvPr id="8" name="Rectangle 7"/>
          <p:cNvSpPr/>
          <p:nvPr/>
        </p:nvSpPr>
        <p:spPr>
          <a:xfrm>
            <a:off x="76524" y="1041933"/>
            <a:ext cx="8904736" cy="1754326"/>
          </a:xfrm>
          <a:prstGeom prst="rect">
            <a:avLst/>
          </a:prstGeom>
        </p:spPr>
        <p:txBody>
          <a:bodyPr wrap="square">
            <a:spAutoFit/>
          </a:bodyPr>
          <a:lstStyle/>
          <a:p>
            <a:pPr algn="just"/>
            <a:r>
              <a:rPr lang="sr-Latn-ME" dirty="0"/>
              <a:t>ECRAN (Environment and Climate Regional Accession Network), financed by EU and managed by the European Commission, assists the beneficiaries in exchange of information and experience related to preparation for accession.</a:t>
            </a:r>
          </a:p>
          <a:p>
            <a:pPr algn="just"/>
            <a:r>
              <a:rPr lang="sr-Latn-ME" dirty="0"/>
              <a:t>ECRAN is strengthening regional cooperation between the EU candidate countries and potential candidates in the fields of environment and climate action and assists their progress in the transposition and implementation of the EU environmental and climate acquis.</a:t>
            </a:r>
          </a:p>
        </p:txBody>
      </p:sp>
    </p:spTree>
    <p:extLst>
      <p:ext uri="{BB962C8B-B14F-4D97-AF65-F5344CB8AC3E}">
        <p14:creationId xmlns:p14="http://schemas.microsoft.com/office/powerpoint/2010/main" val="1278935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152"/>
            <a:ext cx="8229600" cy="1143000"/>
          </a:xfrm>
        </p:spPr>
        <p:txBody>
          <a:bodyPr/>
          <a:lstStyle/>
          <a:p>
            <a:r>
              <a:rPr lang="sr-Latn-ME" dirty="0" smtClean="0"/>
              <a:t>IPA Floods</a:t>
            </a:r>
            <a:endParaRPr lang="sr-Latn-ME" dirty="0"/>
          </a:p>
        </p:txBody>
      </p:sp>
      <p:sp>
        <p:nvSpPr>
          <p:cNvPr id="3" name="Content Placeholder 2"/>
          <p:cNvSpPr>
            <a:spLocks noGrp="1"/>
          </p:cNvSpPr>
          <p:nvPr>
            <p:ph idx="1"/>
          </p:nvPr>
        </p:nvSpPr>
        <p:spPr>
          <a:xfrm>
            <a:off x="107504" y="1600201"/>
            <a:ext cx="5760640" cy="2548880"/>
          </a:xfrm>
        </p:spPr>
        <p:txBody>
          <a:bodyPr>
            <a:normAutofit/>
          </a:bodyPr>
          <a:lstStyle/>
          <a:p>
            <a:pPr marL="0" indent="0">
              <a:buNone/>
            </a:pPr>
            <a:r>
              <a:rPr lang="en-US" dirty="0" smtClean="0"/>
              <a:t>Programme for Prevention, Preparedness and Response to Floods in the Western Balkans and Turkey – IPA FLOODS</a:t>
            </a:r>
            <a:endParaRPr lang="sr-Latn-ME" dirty="0" smtClean="0"/>
          </a:p>
          <a:p>
            <a:pPr algn="just"/>
            <a:endParaRPr lang="sr-Latn-ME" dirty="0"/>
          </a:p>
        </p:txBody>
      </p:sp>
      <p:pic>
        <p:nvPicPr>
          <p:cNvPr id="4" name="Picture 3"/>
          <p:cNvPicPr/>
          <p:nvPr/>
        </p:nvPicPr>
        <p:blipFill>
          <a:blip r:embed="rId2"/>
          <a:stretch>
            <a:fillRect/>
          </a:stretch>
        </p:blipFill>
        <p:spPr>
          <a:xfrm>
            <a:off x="1115616" y="4585884"/>
            <a:ext cx="2376264" cy="1507412"/>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300689"/>
            <a:ext cx="3131839" cy="450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362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1048</Words>
  <Application>Microsoft Office PowerPoint</Application>
  <PresentationFormat>On-screen Show (4:3)</PresentationFormat>
  <Paragraphs>115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IHMS work between ICSEED13 and ICSEED 14</vt:lpstr>
      <vt:lpstr>National strategic docs</vt:lpstr>
      <vt:lpstr>2015 Year of elections</vt:lpstr>
      <vt:lpstr>EUMETSAT</vt:lpstr>
      <vt:lpstr>SEECOP</vt:lpstr>
      <vt:lpstr>SEECOF &amp; MEDCOF</vt:lpstr>
      <vt:lpstr>ECRAN 2014-2015</vt:lpstr>
      <vt:lpstr>IPA Floods</vt:lpstr>
      <vt:lpstr>CEI</vt:lpstr>
      <vt:lpstr>Lovcen</vt:lpstr>
      <vt:lpstr>Viticulture</vt:lpstr>
      <vt:lpstr>Tourism newsletter</vt:lpstr>
      <vt:lpstr>EIS and DMS</vt:lpstr>
      <vt:lpstr>Cooperation agreements in 2015</vt:lpstr>
      <vt:lpstr>IHMS new projects in progress (1)</vt:lpstr>
      <vt:lpstr>IHMS new projects in progress (2)</vt:lpstr>
      <vt:lpstr>IHMS new projects in progress (3)</vt:lpstr>
      <vt:lpstr>Next steps in near future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 Pavicevic</dc:creator>
  <cp:keywords>ICSEED 14</cp:keywords>
  <cp:lastModifiedBy>User</cp:lastModifiedBy>
  <cp:revision>30</cp:revision>
  <dcterms:created xsi:type="dcterms:W3CDTF">2015-11-04T17:57:27Z</dcterms:created>
  <dcterms:modified xsi:type="dcterms:W3CDTF">2015-11-05T15:21:46Z</dcterms:modified>
</cp:coreProperties>
</file>